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4"/>
  </p:notesMasterIdLst>
  <p:handoutMasterIdLst>
    <p:handoutMasterId r:id="rId25"/>
  </p:handoutMasterIdLst>
  <p:sldIdLst>
    <p:sldId id="589" r:id="rId2"/>
    <p:sldId id="550" r:id="rId3"/>
    <p:sldId id="586" r:id="rId4"/>
    <p:sldId id="502" r:id="rId5"/>
    <p:sldId id="582" r:id="rId6"/>
    <p:sldId id="574" r:id="rId7"/>
    <p:sldId id="575" r:id="rId8"/>
    <p:sldId id="576" r:id="rId9"/>
    <p:sldId id="577" r:id="rId10"/>
    <p:sldId id="600" r:id="rId11"/>
    <p:sldId id="584" r:id="rId12"/>
    <p:sldId id="535" r:id="rId13"/>
    <p:sldId id="579" r:id="rId14"/>
    <p:sldId id="595" r:id="rId15"/>
    <p:sldId id="598" r:id="rId16"/>
    <p:sldId id="592" r:id="rId17"/>
    <p:sldId id="529" r:id="rId18"/>
    <p:sldId id="556" r:id="rId19"/>
    <p:sldId id="596" r:id="rId20"/>
    <p:sldId id="597" r:id="rId21"/>
    <p:sldId id="599" r:id="rId22"/>
    <p:sldId id="594" r:id="rId23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2C2C2C"/>
    <a:srgbClr val="2E2E2E"/>
    <a:srgbClr val="FFB64B"/>
    <a:srgbClr val="3E9FDA"/>
    <a:srgbClr val="113C57"/>
    <a:srgbClr val="FF9933"/>
    <a:srgbClr val="00388A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7" autoAdjust="0"/>
    <p:restoredTop sz="64566" autoAdjust="0"/>
  </p:normalViewPr>
  <p:slideViewPr>
    <p:cSldViewPr>
      <p:cViewPr varScale="1"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74" y="-78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cs typeface="+mn-cs"/>
              </a:defRPr>
            </a:lvl1pPr>
          </a:lstStyle>
          <a:p>
            <a:pPr>
              <a:defRPr/>
            </a:pPr>
            <a:fld id="{2CCD5C5D-D3AC-4DB3-88C6-8FE3A160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64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8" tIns="46879" rIns="93758" bIns="4687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cs typeface="+mn-cs"/>
              </a:defRPr>
            </a:lvl1pPr>
          </a:lstStyle>
          <a:p>
            <a:pPr>
              <a:defRPr/>
            </a:pPr>
            <a:fld id="{14E6C1C1-D3BB-495E-BFFE-BE4ED23D8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6BE72-08A3-43C2-AF94-E7FADF8A8D2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89C08-FA04-48C2-9BA3-5C9690746453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3ccar-pptb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serve Logo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3690938"/>
            <a:ext cx="135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 ppt background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Reserve Logo 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9750" y="152400"/>
            <a:ext cx="8318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Slide Number Placeholder 3"/>
          <p:cNvSpPr txBox="1">
            <a:spLocks noGrp="1"/>
          </p:cNvSpPr>
          <p:nvPr/>
        </p:nvSpPr>
        <p:spPr bwMode="auto">
          <a:xfrm>
            <a:off x="66087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A3490C-B48E-41FF-A184-09251FD0D0BA}" type="slidenum">
              <a:rPr lang="en-US" sz="1400">
                <a:solidFill>
                  <a:srgbClr val="FFB84F"/>
                </a:solidFill>
                <a:latin typeface="Arial Black" pitchFamily="34" charset="0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FFB84F"/>
              </a:solidFill>
              <a:latin typeface="Arial Black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B8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B8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B8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B8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B8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B8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B8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B8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B8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224713" cy="18288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FFB64B"/>
                </a:solidFill>
              </a:rPr>
              <a:t>Carbon Offsets for Compliance Under AB32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001000" cy="3505200"/>
          </a:xfrm>
        </p:spPr>
        <p:txBody>
          <a:bodyPr anchor="b"/>
          <a:lstStyle/>
          <a:p>
            <a:pPr algn="r" eaLnBrk="1" hangingPunct="1"/>
            <a:endParaRPr lang="en-US" sz="3200" smtClean="0"/>
          </a:p>
          <a:p>
            <a:pPr algn="r" eaLnBrk="1" hangingPunct="1"/>
            <a:endParaRPr lang="en-US" sz="3200" smtClean="0"/>
          </a:p>
          <a:p>
            <a:pPr algn="r" eaLnBrk="1" hangingPunct="1"/>
            <a:r>
              <a:rPr lang="en-US" sz="3200" b="1" smtClean="0"/>
              <a:t>Joel Levin</a:t>
            </a:r>
          </a:p>
          <a:p>
            <a:pPr algn="r" eaLnBrk="1" hangingPunct="1"/>
            <a:r>
              <a:rPr lang="en-US" smtClean="0"/>
              <a:t>Vice President of</a:t>
            </a:r>
          </a:p>
          <a:p>
            <a:pPr algn="r" eaLnBrk="1" hangingPunct="1"/>
            <a:r>
              <a:rPr lang="en-US" smtClean="0"/>
              <a:t>Business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US-Mexico Project Map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Reserve stats</a:t>
            </a:r>
          </a:p>
        </p:txBody>
      </p:sp>
      <p:graphicFrame>
        <p:nvGraphicFramePr>
          <p:cNvPr id="26647" name="Group 23"/>
          <p:cNvGraphicFramePr>
            <a:graphicFrameLocks noGrp="1"/>
          </p:cNvGraphicFramePr>
          <p:nvPr/>
        </p:nvGraphicFramePr>
        <p:xfrm>
          <a:off x="685800" y="1524000"/>
          <a:ext cx="8229600" cy="3336925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CRTs registered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13.1 million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CRTs retired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 million (15%)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Account holders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380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 submitted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415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Registered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U.S. States with Projects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Recent prices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~$6-8 per CRT for ARB-approved protocols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64B"/>
                          </a:solidFill>
                          <a:effectLst/>
                          <a:latin typeface="Arial" charset="0"/>
                          <a:cs typeface="Arial" charset="0"/>
                        </a:rPr>
                        <a:t>~$3-4 per CRT for other protocols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Protocols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Developed with broad public input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/>
              <a:t>Goal is to create a uniform standard that is widely recognized and builds on best practice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mtClean="0"/>
              <a:t>We incorporate the best elements of other protocols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mtClean="0"/>
              <a:t>We do not adopt protocols from other programs (i.e. CDM, Gold Standard, VCS, etc.) 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/>
              <a:t>Designed as step-by-step instructions on project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83113"/>
          </a:xfrm>
        </p:spPr>
        <p:txBody>
          <a:bodyPr/>
          <a:lstStyle/>
          <a:p>
            <a:pPr eaLnBrk="1" hangingPunct="1"/>
            <a:r>
              <a:rPr lang="en-US" smtClean="0"/>
              <a:t>Forestry</a:t>
            </a:r>
            <a:endParaRPr lang="en-US" smtClean="0">
              <a:solidFill>
                <a:srgbClr val="FFB64B"/>
              </a:solidFill>
            </a:endParaRPr>
          </a:p>
          <a:p>
            <a:pPr eaLnBrk="1" hangingPunct="1"/>
            <a:r>
              <a:rPr lang="en-US" smtClean="0"/>
              <a:t>Urban forestry</a:t>
            </a:r>
          </a:p>
          <a:p>
            <a:pPr eaLnBrk="1" hangingPunct="1"/>
            <a:r>
              <a:rPr lang="en-US" smtClean="0"/>
              <a:t>Livestock methane capture (US &amp; Mexico)</a:t>
            </a:r>
          </a:p>
          <a:p>
            <a:pPr eaLnBrk="1" hangingPunct="1"/>
            <a:r>
              <a:rPr lang="en-US" smtClean="0"/>
              <a:t>Ozone Depleting Substances (US</a:t>
            </a:r>
            <a:r>
              <a:rPr lang="en-US" smtClean="0">
                <a:solidFill>
                  <a:srgbClr val="FFB64B"/>
                </a:solidFill>
              </a:rPr>
              <a:t> </a:t>
            </a:r>
            <a:r>
              <a:rPr lang="en-US" smtClean="0"/>
              <a:t>&amp; Article 5 sources)</a:t>
            </a:r>
          </a:p>
          <a:p>
            <a:pPr eaLnBrk="1" hangingPunct="1"/>
            <a:r>
              <a:rPr lang="en-US" smtClean="0"/>
              <a:t>Landfill gas capture (US &amp; Mexico)</a:t>
            </a:r>
          </a:p>
          <a:p>
            <a:pPr eaLnBrk="1" hangingPunct="1"/>
            <a:r>
              <a:rPr lang="en-US" smtClean="0"/>
              <a:t>Organic waste digestion</a:t>
            </a:r>
          </a:p>
          <a:p>
            <a:pPr eaLnBrk="1" hangingPunct="1"/>
            <a:r>
              <a:rPr lang="en-US" smtClean="0"/>
              <a:t>Coal mine methane</a:t>
            </a:r>
          </a:p>
          <a:p>
            <a:pPr eaLnBrk="1" hangingPunct="1"/>
            <a:r>
              <a:rPr lang="en-US" smtClean="0"/>
              <a:t>Nitric Acid Production</a:t>
            </a:r>
          </a:p>
          <a:p>
            <a:pPr eaLnBrk="1" hangingPunct="1"/>
            <a:r>
              <a:rPr lang="en-US" smtClean="0"/>
              <a:t>Organic Waste Composting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Existing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Protocols In Progress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smtClean="0"/>
              <a:t>Forestry in Mexico</a:t>
            </a:r>
          </a:p>
          <a:p>
            <a:r>
              <a:rPr lang="en-US" smtClean="0"/>
              <a:t>Agriculture</a:t>
            </a:r>
          </a:p>
          <a:p>
            <a:pPr lvl="1"/>
            <a:r>
              <a:rPr lang="en-US" smtClean="0"/>
              <a:t>Rice Cultivation</a:t>
            </a:r>
          </a:p>
          <a:p>
            <a:pPr lvl="1"/>
            <a:r>
              <a:rPr lang="en-US" smtClean="0"/>
              <a:t>Cropland Management</a:t>
            </a:r>
          </a:p>
          <a:p>
            <a:pPr lvl="1"/>
            <a:r>
              <a:rPr lang="en-US" smtClean="0"/>
              <a:t>Nutrient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Compliance Protocols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u="sng" smtClean="0"/>
              <a:t>Forestry</a:t>
            </a:r>
            <a:r>
              <a:rPr lang="en-US" smtClean="0"/>
              <a:t>: biological sequestration in forests for 100 years</a:t>
            </a:r>
          </a:p>
          <a:p>
            <a:pPr lvl="1"/>
            <a:r>
              <a:rPr lang="en-US" smtClean="0"/>
              <a:t>Improved Forest Management</a:t>
            </a:r>
          </a:p>
          <a:p>
            <a:pPr lvl="1"/>
            <a:r>
              <a:rPr lang="en-US" smtClean="0"/>
              <a:t>Reforestation</a:t>
            </a:r>
          </a:p>
          <a:p>
            <a:pPr lvl="1"/>
            <a:r>
              <a:rPr lang="en-US" smtClean="0"/>
              <a:t>Avoided Conversion</a:t>
            </a:r>
          </a:p>
          <a:p>
            <a:r>
              <a:rPr lang="en-US" b="1" u="sng" smtClean="0"/>
              <a:t>Urban Forestry</a:t>
            </a:r>
            <a:r>
              <a:rPr lang="en-US" smtClean="0"/>
              <a:t>: sequestration in urban tree plantings for 100 years</a:t>
            </a:r>
          </a:p>
          <a:p>
            <a:r>
              <a:rPr lang="en-US" b="1" u="sng" smtClean="0"/>
              <a:t>Livestock</a:t>
            </a:r>
            <a:r>
              <a:rPr lang="en-US" smtClean="0"/>
              <a:t>: capture and destruction of methane from manure using anaerobic digestion</a:t>
            </a:r>
          </a:p>
          <a:p>
            <a:r>
              <a:rPr lang="en-US" b="1" u="sng" smtClean="0"/>
              <a:t>ODS</a:t>
            </a:r>
            <a:r>
              <a:rPr lang="en-US" smtClean="0"/>
              <a:t>: destruction of potent GHGs from appliances and foams from U.S.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Verification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Verification bodies (VBs) must get accredited to ISO standards by American National Standards Institute (ANSI)</a:t>
            </a:r>
          </a:p>
          <a:p>
            <a:r>
              <a:rPr lang="en-US" sz="2200" smtClean="0"/>
              <a:t>Lead Verifiers must take protocol-specific and general Reserve training</a:t>
            </a:r>
          </a:p>
          <a:p>
            <a:r>
              <a:rPr lang="en-US" sz="2200" smtClean="0"/>
              <a:t>VB submits NOVA/COI form and receives approval from Reserve to proceed</a:t>
            </a:r>
          </a:p>
          <a:p>
            <a:r>
              <a:rPr lang="en-US" sz="2200" smtClean="0"/>
              <a:t>Developer hires accredited and trained VB</a:t>
            </a:r>
          </a:p>
          <a:p>
            <a:pPr lvl="1"/>
            <a:r>
              <a:rPr lang="en-US" sz="2200" smtClean="0"/>
              <a:t>VB makes determination as to the accuracy of reported CRTs </a:t>
            </a:r>
          </a:p>
          <a:p>
            <a:pPr lvl="1"/>
            <a:r>
              <a:rPr lang="en-US" sz="2200" smtClean="0"/>
              <a:t>Project documents, verification report and verification opinion submitted to the Reserve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Buying &amp; Selling CRTs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96200" cy="4525963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mtClean="0"/>
              <a:t>Must have an account with the Reserve to hold CRTs</a:t>
            </a:r>
          </a:p>
          <a:p>
            <a:pPr eaLnBrk="1" hangingPunct="1">
              <a:spcAft>
                <a:spcPct val="0"/>
              </a:spcAft>
            </a:pPr>
            <a:r>
              <a:rPr lang="en-US" smtClean="0"/>
              <a:t>No financial transactions within the system, only CRT transfers</a:t>
            </a:r>
          </a:p>
          <a:p>
            <a:pPr eaLnBrk="1" hangingPunct="1">
              <a:spcAft>
                <a:spcPct val="0"/>
              </a:spcAft>
            </a:pPr>
            <a:r>
              <a:rPr lang="en-US" smtClean="0"/>
              <a:t>No trading exchange for spot transactions</a:t>
            </a:r>
          </a:p>
          <a:p>
            <a:pPr eaLnBrk="1" hangingPunct="1">
              <a:spcAft>
                <a:spcPct val="0"/>
              </a:spcAft>
            </a:pPr>
            <a:r>
              <a:rPr lang="en-US" smtClean="0"/>
              <a:t>Forward sales are very common</a:t>
            </a:r>
          </a:p>
          <a:p>
            <a:pPr eaLnBrk="1" hangingPunct="1">
              <a:spcAft>
                <a:spcPct val="0"/>
              </a:spcAft>
            </a:pPr>
            <a:r>
              <a:rPr lang="en-US" smtClean="0"/>
              <a:t>How to trade?</a:t>
            </a:r>
          </a:p>
          <a:p>
            <a:pPr lvl="1" eaLnBrk="1" hangingPunct="1">
              <a:spcAft>
                <a:spcPct val="0"/>
              </a:spcAft>
            </a:pPr>
            <a:r>
              <a:rPr lang="en-US" smtClean="0"/>
              <a:t>Purchase directly from a project developer</a:t>
            </a:r>
          </a:p>
          <a:p>
            <a:pPr lvl="1" eaLnBrk="1" hangingPunct="1">
              <a:spcAft>
                <a:spcPct val="0"/>
              </a:spcAft>
            </a:pPr>
            <a:r>
              <a:rPr lang="en-US" smtClean="0"/>
              <a:t>Purchase through a Trader/Broker/Retailer</a:t>
            </a:r>
          </a:p>
          <a:p>
            <a:pPr lvl="1" eaLnBrk="1" hangingPunct="1">
              <a:spcAft>
                <a:spcPct val="0"/>
              </a:spcAft>
            </a:pPr>
            <a:r>
              <a:rPr lang="en-US" smtClean="0"/>
              <a:t>Purchase futures on an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 Structure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6721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Account Maintenance: $500/year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Project Listing: $500/project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CRT Issuance: $0.20/tonne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CRT Transfer: $0.03/tonne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Retirement: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Cap-and-Trade in California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AB32 passed in 2006, cap-and-trade regulation adopted in Dec 2010</a:t>
            </a:r>
          </a:p>
          <a:p>
            <a:r>
              <a:rPr lang="en-US" smtClean="0"/>
              <a:t>Begins Jan 1, 2012 and runs through 2020</a:t>
            </a:r>
          </a:p>
          <a:p>
            <a:pPr lvl="1"/>
            <a:r>
              <a:rPr lang="en-US" smtClean="0"/>
              <a:t>Divided into three compliance periods of 3 yrs each</a:t>
            </a:r>
          </a:p>
          <a:p>
            <a:pPr lvl="1"/>
            <a:r>
              <a:rPr lang="en-US" smtClean="0"/>
              <a:t>Narrow scope for 1</a:t>
            </a:r>
            <a:r>
              <a:rPr lang="en-US" baseline="30000" smtClean="0"/>
              <a:t>st</a:t>
            </a:r>
            <a:r>
              <a:rPr lang="en-US" smtClean="0"/>
              <a:t> period, broad scope beginning Jan 1, 2015</a:t>
            </a:r>
          </a:p>
          <a:p>
            <a:r>
              <a:rPr lang="en-US" smtClean="0"/>
              <a:t>Must have compliance instruments equal to your emissions for each year</a:t>
            </a:r>
          </a:p>
          <a:p>
            <a:pPr lvl="1"/>
            <a:r>
              <a:rPr lang="en-US" b="1" u="sng" smtClean="0"/>
              <a:t>Allowances</a:t>
            </a:r>
            <a:r>
              <a:rPr lang="en-US" smtClean="0"/>
              <a:t>: most allocated at the beginning, but auctioned in future years</a:t>
            </a:r>
          </a:p>
          <a:p>
            <a:pPr lvl="1"/>
            <a:r>
              <a:rPr lang="en-US" b="1" u="sng" smtClean="0"/>
              <a:t>Offsets</a:t>
            </a:r>
            <a:r>
              <a:rPr lang="en-US" smtClean="0"/>
              <a:t>: can be used for up to 8% of your compliance obligation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B64B"/>
                </a:solidFill>
              </a:rPr>
              <a:t>Background on the Climate Action Reserve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Chartered by state legislation in 2001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mtClean="0"/>
              <a:t>Mission is to encourage early voluntary actions to reduce emissions and to have such emissions reductions recognized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2000" smtClean="0"/>
              <a:t>Initially focused on emission reporting and reductions by member organizations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2000" smtClean="0"/>
              <a:t>Now on emission reduction projects generating offsets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/>
              <a:t>Balances business, government, and environmental interests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Offsets for Compliance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 to 8% of your compliance obligation</a:t>
            </a:r>
          </a:p>
          <a:p>
            <a:pPr lvl="1"/>
            <a:r>
              <a:rPr lang="en-US" smtClean="0"/>
              <a:t>Example: If your emissions are 1 million mtCO</a:t>
            </a:r>
            <a:r>
              <a:rPr lang="en-US" baseline="-25000" smtClean="0"/>
              <a:t>2</a:t>
            </a:r>
            <a:r>
              <a:rPr lang="en-US" smtClean="0"/>
              <a:t>e, then you can use up to 80,000 offsets for that period</a:t>
            </a:r>
          </a:p>
          <a:p>
            <a:r>
              <a:rPr lang="en-US" smtClean="0"/>
              <a:t>Two types of offsets, functionally equivalent</a:t>
            </a:r>
          </a:p>
          <a:p>
            <a:pPr lvl="1"/>
            <a:r>
              <a:rPr lang="en-US" smtClean="0"/>
              <a:t>Early-Action Offsets</a:t>
            </a:r>
          </a:p>
          <a:p>
            <a:pPr lvl="1"/>
            <a:r>
              <a:rPr lang="en-US" smtClean="0"/>
              <a:t>ARB Compliance Offsets</a:t>
            </a:r>
          </a:p>
          <a:p>
            <a:r>
              <a:rPr lang="en-US" smtClean="0"/>
              <a:t>Four Climate Action Reserve project protocols have been adopted already</a:t>
            </a:r>
          </a:p>
          <a:p>
            <a:r>
              <a:rPr lang="en-US" smtClean="0"/>
              <a:t>The Reserve will be applying to become an approved offset registry through ARB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ARB Next Steps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still many unknowns that are being finalized</a:t>
            </a:r>
          </a:p>
          <a:p>
            <a:pPr lvl="1"/>
            <a:r>
              <a:rPr lang="en-US" smtClean="0"/>
              <a:t>Process for accrediting registries and verifiers is still unclear</a:t>
            </a:r>
          </a:p>
          <a:p>
            <a:r>
              <a:rPr lang="en-US" smtClean="0"/>
              <a:t>ARB staff are continuing to update the regulation this year, revisions expected to be released in coming weeks and adopted by October 2011</a:t>
            </a:r>
          </a:p>
          <a:p>
            <a:r>
              <a:rPr lang="en-US" smtClean="0"/>
              <a:t>Adopt additional offset protocols</a:t>
            </a:r>
          </a:p>
          <a:p>
            <a:pPr lvl="1"/>
            <a:r>
              <a:rPr lang="en-US" smtClean="0"/>
              <a:t>Public workshops expected later this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Contact Information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06538" y="1981200"/>
            <a:ext cx="5889625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b="1" smtClean="0"/>
              <a:t>Joel Levin</a:t>
            </a:r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jlevin@climateactionreserve.org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213.891.6927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www.climateactionreserve.org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smtClean="0">
              <a:solidFill>
                <a:srgbClr val="FFA24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smtClean="0">
              <a:solidFill>
                <a:srgbClr val="FFA24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smtClean="0">
              <a:solidFill>
                <a:srgbClr val="FFA24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FFB64B"/>
                </a:solidFill>
              </a:rPr>
              <a:t>523 W. 6th Street, Ste. 428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FFB64B"/>
                </a:solidFill>
              </a:rPr>
              <a:t>Los Angeles, CA 90014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FFB64B"/>
                </a:solidFill>
              </a:rPr>
              <a:t>213-891-1444</a:t>
            </a:r>
            <a:endParaRPr lang="en-US" sz="3200" smtClean="0">
              <a:solidFill>
                <a:srgbClr val="FFB6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Board of Directors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British Columbia Climate Action Secretariat, Ministry of Environment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California Environmental Protection Agency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Duke University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Environmental Defense Fund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Exelon Corporation and Federal Energy Regulatory Commission (Retired)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Metropolitan Water District of Southern California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National Institute of Ecology (INE), Mexico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Natural Resources Defense Council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New Resource Bank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NRG Energy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Sacramento Municipal Utility District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000" smtClean="0"/>
              <a:t>Shell Oil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of the Reserve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r>
              <a:rPr lang="en-US" smtClean="0"/>
              <a:t>Encourage actions to reduce greenhouse gas emissions</a:t>
            </a:r>
          </a:p>
          <a:p>
            <a:r>
              <a:rPr lang="en-US" smtClean="0"/>
              <a:t>Show that carbon offsets can be a useful tool in addressing climate change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Model an offset program that has environmental integrity but is not burdensome to use</a:t>
            </a:r>
          </a:p>
          <a:p>
            <a:r>
              <a:rPr lang="en-US" smtClean="0"/>
              <a:t>Create value for the North American carbon market</a:t>
            </a:r>
          </a:p>
          <a:p>
            <a:r>
              <a:rPr lang="en-US" smtClean="0"/>
              <a:t>Link the voluntary carbon markets with emerging compliance markets (CA, WCI, …)</a:t>
            </a:r>
          </a:p>
          <a:p>
            <a:r>
              <a:rPr lang="en-US" smtClean="0"/>
              <a:t>Provide technical resources on offset standards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Do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mtClean="0"/>
              <a:t>Develop High Quality Standards</a:t>
            </a:r>
          </a:p>
          <a:p>
            <a:pPr lvl="1"/>
            <a:r>
              <a:rPr lang="en-US" smtClean="0"/>
              <a:t>Convene stakeholders and lead development of standardized protocols for carbon offset projects</a:t>
            </a:r>
          </a:p>
          <a:p>
            <a:pPr lvl="1"/>
            <a:endParaRPr lang="en-US" smtClean="0"/>
          </a:p>
          <a:p>
            <a:pPr marL="514350" indent="-514350">
              <a:buFontTx/>
              <a:buAutoNum type="arabicPeriod"/>
            </a:pPr>
            <a:r>
              <a:rPr lang="en-US" smtClean="0"/>
              <a:t>Manage Independent Third Party Verification</a:t>
            </a:r>
          </a:p>
          <a:p>
            <a:pPr lvl="1"/>
            <a:r>
              <a:rPr lang="en-US" smtClean="0"/>
              <a:t>Training and oversight of independent verification bodies</a:t>
            </a:r>
          </a:p>
          <a:p>
            <a:pPr lvl="1"/>
            <a:endParaRPr lang="en-US" smtClean="0"/>
          </a:p>
          <a:p>
            <a:pPr marL="514350" indent="-514350">
              <a:buFontTx/>
              <a:buAutoNum type="arabicPeriod"/>
            </a:pPr>
            <a:r>
              <a:rPr lang="en-US" smtClean="0"/>
              <a:t>Operate a Transparent Registry System</a:t>
            </a:r>
          </a:p>
          <a:p>
            <a:pPr lvl="1"/>
            <a:r>
              <a:rPr lang="en-US" smtClean="0"/>
              <a:t>Maintain registry of approved projects</a:t>
            </a:r>
          </a:p>
          <a:p>
            <a:pPr lvl="1"/>
            <a:r>
              <a:rPr lang="en-US" smtClean="0"/>
              <a:t>Issue and track serialized credits generated by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sz="2000" b="0" i="1" smtClean="0">
                <a:solidFill>
                  <a:schemeClr val="bg1"/>
                </a:solidFill>
              </a:rPr>
              <a:t>What makes the Reserve different?</a:t>
            </a:r>
            <a:r>
              <a:rPr lang="en-US" sz="2000" b="0" i="1" smtClean="0">
                <a:solidFill>
                  <a:srgbClr val="0066FF"/>
                </a:solidFill>
              </a:rPr>
              <a:t/>
            </a:r>
            <a:br>
              <a:rPr lang="en-US" sz="2000" b="0" i="1" smtClean="0">
                <a:solidFill>
                  <a:srgbClr val="0066FF"/>
                </a:solidFill>
              </a:rPr>
            </a:br>
            <a:r>
              <a:rPr lang="en-US" smtClean="0"/>
              <a:t>Recognition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229600" cy="4678362"/>
          </a:xfrm>
        </p:spPr>
        <p:txBody>
          <a:bodyPr/>
          <a:lstStyle/>
          <a:p>
            <a:pPr eaLnBrk="1" hangingPunct="1">
              <a:spcAft>
                <a:spcPts val="300"/>
              </a:spcAft>
              <a:buFontTx/>
              <a:buNone/>
            </a:pPr>
            <a:r>
              <a:rPr lang="en-US" u="sng" smtClean="0"/>
              <a:t>Recognized and Supported by:</a:t>
            </a:r>
            <a:r>
              <a:rPr lang="en-US" smtClean="0"/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smtClean="0"/>
              <a:t>California Air Resources Board</a:t>
            </a:r>
          </a:p>
          <a:p>
            <a:pPr eaLnBrk="1" hangingPunct="1">
              <a:spcAft>
                <a:spcPts val="300"/>
              </a:spcAft>
            </a:pPr>
            <a:r>
              <a:rPr lang="en-US" smtClean="0"/>
              <a:t>State of Pennsylvania</a:t>
            </a:r>
          </a:p>
          <a:p>
            <a:pPr eaLnBrk="1" hangingPunct="1">
              <a:spcAft>
                <a:spcPts val="300"/>
              </a:spcAft>
            </a:pPr>
            <a:r>
              <a:rPr lang="en-US" smtClean="0"/>
              <a:t>Voluntary Carbon Standard (VCS)</a:t>
            </a:r>
          </a:p>
          <a:p>
            <a:pPr eaLnBrk="1" hangingPunct="1">
              <a:spcAft>
                <a:spcPts val="300"/>
              </a:spcAft>
            </a:pPr>
            <a:r>
              <a:rPr lang="en-US" smtClean="0"/>
              <a:t>Leading environmental organizations: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Environment America 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Natural Resources Defense Council (NRDC)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Environmental Defense Fund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Union of Concerned Scientists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Sierra Club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Wilderness Society</a:t>
            </a:r>
          </a:p>
          <a:p>
            <a:pPr eaLnBrk="1" hangingPunct="1">
              <a:spcAft>
                <a:spcPts val="300"/>
              </a:spcAf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z="2000" b="0" i="1" smtClean="0">
                <a:solidFill>
                  <a:schemeClr val="bg1"/>
                </a:solidFill>
              </a:rPr>
              <a:t>What makes the Reserve different?</a:t>
            </a:r>
            <a:r>
              <a:rPr lang="en-US" sz="2000" b="0" i="1" smtClean="0">
                <a:solidFill>
                  <a:srgbClr val="0066FF"/>
                </a:solidFill>
              </a:rPr>
              <a:t/>
            </a:r>
            <a:br>
              <a:rPr lang="en-US" sz="2000" b="0" i="1" smtClean="0">
                <a:solidFill>
                  <a:srgbClr val="0066FF"/>
                </a:solidFill>
              </a:rPr>
            </a:br>
            <a:r>
              <a:rPr lang="en-US" smtClean="0"/>
              <a:t>Transparency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mtClean="0"/>
              <a:t>Unparalleled transparency makes the Reserve unique</a:t>
            </a:r>
          </a:p>
          <a:p>
            <a:pPr eaLnBrk="1" hangingPunct="1"/>
            <a:r>
              <a:rPr lang="en-US" smtClean="0"/>
              <a:t>Public reports include:</a:t>
            </a:r>
          </a:p>
          <a:p>
            <a:pPr lvl="1" eaLnBrk="1" hangingPunct="1"/>
            <a:r>
              <a:rPr lang="en-US" smtClean="0"/>
              <a:t>All protocols and associated documents</a:t>
            </a:r>
          </a:p>
          <a:p>
            <a:pPr lvl="1" eaLnBrk="1" hangingPunct="1"/>
            <a:r>
              <a:rPr lang="en-US" smtClean="0"/>
              <a:t>List of all account-holders</a:t>
            </a:r>
          </a:p>
          <a:p>
            <a:pPr lvl="1" eaLnBrk="1" hangingPunct="1"/>
            <a:r>
              <a:rPr lang="en-US" smtClean="0"/>
              <a:t>List of all projects and all project documents</a:t>
            </a:r>
          </a:p>
          <a:p>
            <a:pPr lvl="1" eaLnBrk="1" hangingPunct="1"/>
            <a:r>
              <a:rPr lang="en-US" smtClean="0"/>
              <a:t>List of all issued CRTs for every project</a:t>
            </a:r>
          </a:p>
          <a:p>
            <a:pPr lvl="1" eaLnBrk="1" hangingPunct="1"/>
            <a:r>
              <a:rPr lang="en-US" smtClean="0"/>
              <a:t>All retired CRTs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z="2000" b="0" i="1" smtClean="0">
                <a:solidFill>
                  <a:schemeClr val="bg1"/>
                </a:solidFill>
              </a:rPr>
              <a:t>What makes the Reserve different?</a:t>
            </a:r>
            <a:r>
              <a:rPr lang="en-US" sz="2000" b="0" i="1" smtClean="0">
                <a:solidFill>
                  <a:srgbClr val="0066FF"/>
                </a:solidFill>
              </a:rPr>
              <a:t/>
            </a:r>
            <a:br>
              <a:rPr lang="en-US" sz="2000" b="0" i="1" smtClean="0">
                <a:solidFill>
                  <a:srgbClr val="0066FF"/>
                </a:solidFill>
              </a:rPr>
            </a:br>
            <a:r>
              <a:rPr lang="en-US" smtClean="0"/>
              <a:t>Performance Standard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/>
              <a:t>Why a performance standard is different</a:t>
            </a:r>
          </a:p>
          <a:p>
            <a:pPr lvl="1" eaLnBrk="1" hangingPunct="1"/>
            <a:r>
              <a:rPr lang="en-US" smtClean="0"/>
              <a:t>The hard work is upfront</a:t>
            </a:r>
          </a:p>
          <a:p>
            <a:pPr lvl="1" eaLnBrk="1" hangingPunct="1"/>
            <a:r>
              <a:rPr lang="en-US" smtClean="0"/>
              <a:t>Assess industry practice as a whole, rather than individual project activities</a:t>
            </a:r>
          </a:p>
          <a:p>
            <a:pPr eaLnBrk="1" hangingPunct="1"/>
            <a:r>
              <a:rPr lang="en-US" smtClean="0"/>
              <a:t>Less subjective determination to qualify</a:t>
            </a:r>
          </a:p>
          <a:p>
            <a:pPr eaLnBrk="1" hangingPunct="1"/>
            <a:r>
              <a:rPr lang="en-US" smtClean="0"/>
              <a:t>More certainty in amount of credits</a:t>
            </a:r>
          </a:p>
          <a:p>
            <a:pPr eaLnBrk="1" hangingPunct="1"/>
            <a:r>
              <a:rPr lang="en-US" smtClean="0"/>
              <a:t>Lower risk for developers and investors</a:t>
            </a:r>
          </a:p>
          <a:p>
            <a:pPr eaLnBrk="1" hangingPunct="1"/>
            <a:r>
              <a:rPr lang="en-US" smtClean="0"/>
              <a:t>Faster project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z="2000" b="0" i="1" smtClean="0">
                <a:solidFill>
                  <a:schemeClr val="bg1"/>
                </a:solidFill>
              </a:rPr>
              <a:t>What makes the Reserve different?</a:t>
            </a:r>
            <a:r>
              <a:rPr lang="en-US" sz="2000" b="0" i="1" smtClean="0">
                <a:solidFill>
                  <a:srgbClr val="0066FF"/>
                </a:solidFill>
              </a:rPr>
              <a:t/>
            </a:r>
            <a:br>
              <a:rPr lang="en-US" sz="2000" b="0" i="1" smtClean="0">
                <a:solidFill>
                  <a:srgbClr val="0066FF"/>
                </a:solidFill>
              </a:rPr>
            </a:br>
            <a:r>
              <a:rPr lang="en-US" smtClean="0"/>
              <a:t>Separation of Roles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Is not affiliated with the State of California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Reserve does not fund or develop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Does not take ownership of offsets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Is not an exchange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Is a 501(c)3 not-for-profit organization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Independent third-party verification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cs typeface="+mn-cs"/>
              </a:rPr>
              <a:t>Consistent with international standards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cs typeface="+mn-cs"/>
              </a:rPr>
              <a:t>Accreditation done by ANSI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cs typeface="+mn-cs"/>
              </a:rPr>
              <a:t>Assiduous oversight of verifiers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rve Blue_Orang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D8D8D8"/>
      </a:folHlink>
    </a:clrScheme>
    <a:fontScheme name="Reserve template blue2 03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serve template blue2 03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rve template blue2 03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rve template blue2 03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rve template blue2 03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rve template blue2 03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rve template blue2 03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rve template blue2 03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Reserve Blue_Orange</Template>
  <TotalTime>11741</TotalTime>
  <Words>950</Words>
  <Application>Microsoft Office PowerPoint</Application>
  <PresentationFormat>On-screen Show (4:3)</PresentationFormat>
  <Paragraphs>184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Reserve Blue_Orange</vt:lpstr>
      <vt:lpstr>Reserve Blue_Orange</vt:lpstr>
      <vt:lpstr>Carbon Offsets for Compliance Under AB32</vt:lpstr>
      <vt:lpstr>Background on the Climate Action Reserve</vt:lpstr>
      <vt:lpstr>Board of Directors</vt:lpstr>
      <vt:lpstr>Objectives of the Reserve</vt:lpstr>
      <vt:lpstr>What We Do</vt:lpstr>
      <vt:lpstr>What makes the Reserve different? Recognition</vt:lpstr>
      <vt:lpstr>What makes the Reserve different? Transparency</vt:lpstr>
      <vt:lpstr>What makes the Reserve different? Performance Standard</vt:lpstr>
      <vt:lpstr>What makes the Reserve different? Separation of Roles </vt:lpstr>
      <vt:lpstr>Slide 10</vt:lpstr>
      <vt:lpstr>Reserve stats</vt:lpstr>
      <vt:lpstr>Our Protocols </vt:lpstr>
      <vt:lpstr>Existing Protocols</vt:lpstr>
      <vt:lpstr>Protocols In Progress</vt:lpstr>
      <vt:lpstr>Compliance Protocols</vt:lpstr>
      <vt:lpstr>Verification</vt:lpstr>
      <vt:lpstr>Buying &amp; Selling CRTs</vt:lpstr>
      <vt:lpstr>Fee Structure</vt:lpstr>
      <vt:lpstr>Cap-and-Trade in California</vt:lpstr>
      <vt:lpstr>Offsets for Compliance</vt:lpstr>
      <vt:lpstr>ARB Next Steps</vt:lpstr>
      <vt:lpstr>Contact Information</vt:lpstr>
    </vt:vector>
  </TitlesOfParts>
  <Company>California Climate Action Reigstry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Autumn Salamack</dc:creator>
  <cp:lastModifiedBy>jlevin</cp:lastModifiedBy>
  <cp:revision>359</cp:revision>
  <cp:lastPrinted>1601-01-01T00:00:00Z</cp:lastPrinted>
  <dcterms:created xsi:type="dcterms:W3CDTF">2002-02-15T22:19:02Z</dcterms:created>
  <dcterms:modified xsi:type="dcterms:W3CDTF">2011-06-15T15:28:13Z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