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1" r:id="rId2"/>
    <p:sldMasterId id="2147483654" r:id="rId3"/>
    <p:sldMasterId id="2147483650" r:id="rId4"/>
    <p:sldMasterId id="2147483734" r:id="rId5"/>
    <p:sldMasterId id="2147483653" r:id="rId6"/>
    <p:sldMasterId id="2147483649" r:id="rId7"/>
    <p:sldMasterId id="2147483655" r:id="rId8"/>
  </p:sldMasterIdLst>
  <p:notesMasterIdLst>
    <p:notesMasterId r:id="rId38"/>
  </p:notesMasterIdLst>
  <p:sldIdLst>
    <p:sldId id="430" r:id="rId9"/>
    <p:sldId id="510" r:id="rId10"/>
    <p:sldId id="507" r:id="rId11"/>
    <p:sldId id="485" r:id="rId12"/>
    <p:sldId id="508" r:id="rId13"/>
    <p:sldId id="537" r:id="rId14"/>
    <p:sldId id="514" r:id="rId15"/>
    <p:sldId id="515" r:id="rId16"/>
    <p:sldId id="516" r:id="rId17"/>
    <p:sldId id="517" r:id="rId18"/>
    <p:sldId id="518" r:id="rId19"/>
    <p:sldId id="519" r:id="rId20"/>
    <p:sldId id="520" r:id="rId21"/>
    <p:sldId id="521" r:id="rId22"/>
    <p:sldId id="493" r:id="rId23"/>
    <p:sldId id="538" r:id="rId24"/>
    <p:sldId id="530" r:id="rId25"/>
    <p:sldId id="532" r:id="rId26"/>
    <p:sldId id="531" r:id="rId27"/>
    <p:sldId id="533" r:id="rId28"/>
    <p:sldId id="534" r:id="rId29"/>
    <p:sldId id="536" r:id="rId30"/>
    <p:sldId id="527" r:id="rId31"/>
    <p:sldId id="528" r:id="rId32"/>
    <p:sldId id="539" r:id="rId33"/>
    <p:sldId id="511" r:id="rId34"/>
    <p:sldId id="541" r:id="rId35"/>
    <p:sldId id="513" r:id="rId36"/>
    <p:sldId id="540"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36600"/>
    <a:srgbClr val="009900"/>
    <a:srgbClr val="99CC00"/>
    <a:srgbClr val="00CC00"/>
    <a:srgbClr val="99FF66"/>
    <a:srgbClr val="CCFF33"/>
    <a:srgbClr val="DED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958" autoAdjust="0"/>
    <p:restoredTop sz="99870" autoAdjust="0"/>
  </p:normalViewPr>
  <p:slideViewPr>
    <p:cSldViewPr snapToGrid="0">
      <p:cViewPr>
        <p:scale>
          <a:sx n="80" d="100"/>
          <a:sy n="80" d="100"/>
        </p:scale>
        <p:origin x="-1452"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a:cs typeface="ＭＳ Ｐゴシック"/>
              </a:defRPr>
            </a:lvl1pPr>
          </a:lstStyle>
          <a:p>
            <a:pPr>
              <a:defRPr/>
            </a:pPr>
            <a:endParaRPr lang="da-DK"/>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a:cs typeface="ＭＳ Ｐゴシック"/>
              </a:defRPr>
            </a:lvl1pPr>
          </a:lstStyle>
          <a:p>
            <a:pPr>
              <a:defRPr/>
            </a:pPr>
            <a:endParaRPr lang="da-DK"/>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a:cs typeface="ＭＳ Ｐゴシック"/>
              </a:defRPr>
            </a:lvl1pPr>
          </a:lstStyle>
          <a:p>
            <a:pPr>
              <a:defRPr/>
            </a:pPr>
            <a:endParaRPr lang="da-DK"/>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a:cs typeface="ＭＳ Ｐゴシック"/>
              </a:defRPr>
            </a:lvl1pPr>
          </a:lstStyle>
          <a:p>
            <a:pPr>
              <a:defRPr/>
            </a:pPr>
            <a:fld id="{A4EB86CA-BC78-4A6B-BA71-A38FA51101C5}" type="slidenum">
              <a:rPr lang="en-US"/>
              <a:pPr>
                <a:defRPr/>
              </a:pPr>
              <a:t>‹#›</a:t>
            </a:fld>
            <a:endParaRPr lang="en-US"/>
          </a:p>
        </p:txBody>
      </p:sp>
    </p:spTree>
    <p:extLst>
      <p:ext uri="{BB962C8B-B14F-4D97-AF65-F5344CB8AC3E}">
        <p14:creationId xmlns:p14="http://schemas.microsoft.com/office/powerpoint/2010/main" val="2746058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da-DK" smtClean="0">
              <a:latin typeface="Times New Roman" pitchFamily="18" charset="0"/>
              <a:ea typeface="ＭＳ Ｐゴシック" pitchFamily="34" charset="-128"/>
            </a:endParaRPr>
          </a:p>
          <a:p>
            <a:endParaRPr lang="da-DK" i="1" smtClean="0">
              <a:solidFill>
                <a:srgbClr val="FF0000"/>
              </a:solidFill>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da-DK"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P6 – full and effective participation – particularly important to include a grievance mechanism</a:t>
            </a:r>
          </a:p>
          <a:p>
            <a:endParaRPr lang="da-DK" i="1" smtClean="0">
              <a:latin typeface="Times New Roman" pitchFamily="18" charset="0"/>
              <a:ea typeface="ＭＳ Ｐゴシック" pitchFamily="34" charset="-128"/>
            </a:endParaRPr>
          </a:p>
          <a:p>
            <a:r>
              <a:rPr lang="da-DK" i="1" smtClean="0">
                <a:latin typeface="Times New Roman" pitchFamily="18" charset="0"/>
                <a:ea typeface="ＭＳ Ｐゴシック" pitchFamily="34" charset="-128"/>
              </a:rPr>
              <a:t>From a legal point of view the first 5 principles could be described as substantive while P6-8 could be described as procedural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Access to information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da-DK"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i="1"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a:p>
            <a:endParaRPr 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i="1" smtClean="0">
                <a:latin typeface="Times New Roman" pitchFamily="18" charset="0"/>
                <a:ea typeface="ＭＳ Ｐゴシック" pitchFamily="34" charset="-128"/>
              </a:rPr>
              <a:t>We have agreed that in the next phase when they are applied in 6 pilot countries the focus will be on 1 and 2 , i.e. there will be no attempt to establish an international mechanism that formally assesses conformance that could lead to something that might be called certification.  We are not even sure if this is possible given the political realities – TBD at the end of phase 2.</a:t>
            </a:r>
          </a:p>
          <a:p>
            <a:endParaRPr lang="en-US" smtClean="0">
              <a:latin typeface="Times New Roman" pitchFamily="18" charset="0"/>
              <a:ea typeface="ＭＳ Ｐゴシック" pitchFamily="34" charset="-128"/>
            </a:endParaRPr>
          </a:p>
          <a:p>
            <a:endParaRPr 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3884613" y="8685213"/>
            <a:ext cx="2971800" cy="457200"/>
          </a:xfrm>
          <a:noFill/>
        </p:spPr>
        <p:txBody>
          <a:bodyPr/>
          <a:lstStyle/>
          <a:p>
            <a:fld id="{3E909104-A4D5-4AA0-84A3-BFEC23F5A1C9}" type="slidenum">
              <a:rPr lang="en-GB" smtClean="0">
                <a:ea typeface="ＭＳ Ｐゴシック" pitchFamily="34" charset="-128"/>
              </a:rPr>
              <a:pPr/>
              <a:t>18</a:t>
            </a:fld>
            <a:endParaRPr lang="en-GB" smtClean="0">
              <a:ea typeface="ＭＳ Ｐゴシック" pitchFamily="34" charset="-128"/>
            </a:endParaRPr>
          </a:p>
        </p:txBody>
      </p:sp>
      <p:sp>
        <p:nvSpPr>
          <p:cNvPr id="56323" name="Rectangle 2"/>
          <p:cNvSpPr>
            <a:spLocks noGrp="1" noRot="1" noChangeAspect="1" noChangeArrowheads="1" noTextEdit="1"/>
          </p:cNvSpPr>
          <p:nvPr>
            <p:ph type="sldImg"/>
          </p:nvPr>
        </p:nvSpPr>
        <p:spPr>
          <a:xfrm>
            <a:off x="1147763" y="687388"/>
            <a:ext cx="4567237" cy="3427412"/>
          </a:xfrm>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3884613" y="8685213"/>
            <a:ext cx="2971800" cy="457200"/>
          </a:xfrm>
          <a:noFill/>
        </p:spPr>
        <p:txBody>
          <a:bodyPr/>
          <a:lstStyle/>
          <a:p>
            <a:fld id="{3352EE4D-784D-45F5-8609-52D1FECFCD30}" type="slidenum">
              <a:rPr lang="en-GB" smtClean="0">
                <a:ea typeface="ＭＳ Ｐゴシック" pitchFamily="34" charset="-128"/>
              </a:rPr>
              <a:pPr/>
              <a:t>19</a:t>
            </a:fld>
            <a:endParaRPr lang="en-GB" smtClean="0">
              <a:ea typeface="ＭＳ Ｐゴシック" pitchFamily="34" charset="-128"/>
            </a:endParaRPr>
          </a:p>
        </p:txBody>
      </p:sp>
      <p:sp>
        <p:nvSpPr>
          <p:cNvPr id="57347" name="Rectangle 2"/>
          <p:cNvSpPr>
            <a:spLocks noGrp="1" noRot="1" noChangeAspect="1" noChangeArrowheads="1" noTextEdit="1"/>
          </p:cNvSpPr>
          <p:nvPr>
            <p:ph type="sldImg"/>
          </p:nvPr>
        </p:nvSpPr>
        <p:spPr>
          <a:xfrm>
            <a:off x="1147763" y="687388"/>
            <a:ext cx="4567237" cy="3427412"/>
          </a:xfrm>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latin typeface="Arial" charset="0"/>
                <a:ea typeface="ＭＳ Ｐゴシック" pitchFamily="34" charset="-128"/>
              </a:rPr>
              <a:t>Specific safeguards will be determined as a result of activities. Policies most likely to be triggered: Environmental Assessment (OP 4.01), Natural Habitats (OP 4.04), Forests (OP 4.36), Indigenous Peoples (OP 4.10), and Involuntary Resettlement (OP 4.12)</a:t>
            </a:r>
            <a:endParaRPr lang="en-GB" smtClean="0">
              <a:latin typeface="Arial" charset="0"/>
              <a:ea typeface="ＭＳ Ｐゴシック" pitchFamily="34" charset="-128"/>
            </a:endParaRPr>
          </a:p>
          <a:p>
            <a:pPr eaLnBrk="1" hangingPunct="1"/>
            <a:endParaRPr lang="en-US" smtClean="0">
              <a:latin typeface="Arial" charset="0"/>
              <a:ea typeface="ＭＳ Ｐゴシック" pitchFamily="34" charset="-128"/>
            </a:endParaRPr>
          </a:p>
        </p:txBody>
      </p:sp>
      <p:sp>
        <p:nvSpPr>
          <p:cNvPr id="58372" name="Slide Number Placeholder 3"/>
          <p:cNvSpPr>
            <a:spLocks noGrp="1"/>
          </p:cNvSpPr>
          <p:nvPr>
            <p:ph type="sldNum" sz="quarter" idx="5"/>
          </p:nvPr>
        </p:nvSpPr>
        <p:spPr>
          <a:xfrm>
            <a:off x="3884613" y="8685213"/>
            <a:ext cx="2971800" cy="457200"/>
          </a:xfrm>
          <a:noFill/>
        </p:spPr>
        <p:txBody>
          <a:bodyPr lIns="91433" tIns="45717" rIns="91433" bIns="45717"/>
          <a:lstStyle/>
          <a:p>
            <a:fld id="{7E4EBBD7-1299-47E9-9F6E-89A0CF2CC96C}"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GB" smtClean="0">
                <a:latin typeface="Arial" charset="0"/>
                <a:ea typeface="ＭＳ Ｐゴシック" pitchFamily="34" charset="-128"/>
              </a:rPr>
              <a:t>Due Diligence/Risk Assessment Approach</a:t>
            </a:r>
          </a:p>
          <a:p>
            <a:pPr eaLnBrk="1" hangingPunct="1"/>
            <a:endParaRPr lang="en-US" smtClean="0">
              <a:latin typeface="Arial" charset="0"/>
              <a:ea typeface="ＭＳ Ｐゴシック" pitchFamily="34" charset="-128"/>
            </a:endParaRPr>
          </a:p>
        </p:txBody>
      </p:sp>
      <p:sp>
        <p:nvSpPr>
          <p:cNvPr id="59396" name="Slide Number Placeholder 3"/>
          <p:cNvSpPr>
            <a:spLocks noGrp="1"/>
          </p:cNvSpPr>
          <p:nvPr>
            <p:ph type="sldNum" sz="quarter" idx="5"/>
          </p:nvPr>
        </p:nvSpPr>
        <p:spPr>
          <a:xfrm>
            <a:off x="3884613" y="8685213"/>
            <a:ext cx="2971800" cy="457200"/>
          </a:xfrm>
          <a:noFill/>
        </p:spPr>
        <p:txBody>
          <a:bodyPr lIns="91433" tIns="45717" rIns="91433" bIns="45717"/>
          <a:lstStyle/>
          <a:p>
            <a:fld id="{3D821ECD-CFCA-4B43-9272-029E4363FA49}"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Principle 1 is about respect for rights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P2 – equitable benefit sharing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P3 about ensuring benefits to local people living  in and near the forests </a:t>
            </a:r>
            <a:r>
              <a:rPr lang="da-DK" i="1" smtClean="0">
                <a:latin typeface="Times New Roman" pitchFamily="18" charset="0"/>
                <a:ea typeface="ＭＳ Ｐゴシック" pitchFamily="34" charset="-128"/>
              </a:rPr>
              <a:t>that are significant enough to have a real positive impact on human well-being.  In othe r words  principle 2 (equitable isharing of benefits) is necessary but on its own not sufficent to ensure a positive social outcome at the local level)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da-DK" smtClean="0">
                <a:latin typeface="Times New Roman" pitchFamily="18" charset="0"/>
                <a:ea typeface="ＭＳ Ｐゴシック" pitchFamily="34" charset="-128"/>
              </a:rPr>
              <a:t>P4 about broader benefits beyond local people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828800"/>
            <a:ext cx="7772400" cy="4114800"/>
          </a:xfrm>
        </p:spPr>
        <p:txBody>
          <a:bodyPr/>
          <a:lstStyle/>
          <a:p>
            <a:pPr lvl="0"/>
            <a:endParaRPr lang="en-US" noProof="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CB_Standards_Logo"/>
          <p:cNvPicPr>
            <a:picLocks noChangeAspect="1" noChangeArrowheads="1"/>
          </p:cNvPicPr>
          <p:nvPr userDrawn="1"/>
        </p:nvPicPr>
        <p:blipFill>
          <a:blip r:embed="rId13"/>
          <a:srcRect/>
          <a:stretch>
            <a:fillRect/>
          </a:stretch>
        </p:blipFill>
        <p:spPr bwMode="auto">
          <a:xfrm>
            <a:off x="228600" y="6096000"/>
            <a:ext cx="2843213" cy="576263"/>
          </a:xfrm>
          <a:prstGeom prst="rect">
            <a:avLst/>
          </a:prstGeom>
          <a:noFill/>
          <a:ln w="9525">
            <a:noFill/>
            <a:miter lim="800000"/>
            <a:headEnd/>
            <a:tailEnd/>
          </a:ln>
        </p:spPr>
      </p:pic>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285F22"/>
              </a:solidFill>
              <a:ea typeface="ＭＳ Ｐゴシック"/>
              <a:cs typeface="ＭＳ Ｐゴシック"/>
            </a:endParaRPr>
          </a:p>
        </p:txBody>
      </p:sp>
      <p:sp>
        <p:nvSpPr>
          <p:cNvPr id="1028"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ＭＳ Ｐゴシック"/>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404040"/>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404040"/>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404040"/>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404040"/>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285F2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8CC63F"/>
              </a:solidFill>
              <a:ea typeface="ＭＳ Ｐゴシック"/>
              <a:cs typeface="ＭＳ Ｐゴシック"/>
            </a:endParaRPr>
          </a:p>
        </p:txBody>
      </p:sp>
      <p:pic>
        <p:nvPicPr>
          <p:cNvPr id="2051"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2052"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txStyles>
    <p:titleStyle>
      <a:lvl1pPr algn="l" rtl="0" eaLnBrk="0" fontAlgn="base" hangingPunct="0">
        <a:spcBef>
          <a:spcPct val="0"/>
        </a:spcBef>
        <a:spcAft>
          <a:spcPct val="0"/>
        </a:spcAft>
        <a:defRPr sz="2800" b="1">
          <a:solidFill>
            <a:srgbClr val="FFFFFF"/>
          </a:solidFill>
          <a:latin typeface="+mj-lt"/>
          <a:ea typeface="+mj-ea"/>
          <a:cs typeface="ＭＳ Ｐゴシック"/>
        </a:defRPr>
      </a:lvl1pPr>
      <a:lvl2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FFFFFF"/>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FFFFFF"/>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FFFFFF"/>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FFFFFF"/>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FFFFFF"/>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FFFFFF"/>
          </a:solidFill>
          <a:latin typeface="+mn-lt"/>
          <a:ea typeface="+mn-ea"/>
        </a:defRPr>
      </a:lvl6pPr>
      <a:lvl7pPr marL="2971800" indent="-228600" algn="l" rtl="0" eaLnBrk="0" fontAlgn="base" hangingPunct="0">
        <a:spcBef>
          <a:spcPct val="20000"/>
        </a:spcBef>
        <a:spcAft>
          <a:spcPct val="0"/>
        </a:spcAft>
        <a:buChar char="»"/>
        <a:defRPr sz="1600">
          <a:solidFill>
            <a:srgbClr val="FFFFFF"/>
          </a:solidFill>
          <a:latin typeface="+mn-lt"/>
          <a:ea typeface="+mn-ea"/>
        </a:defRPr>
      </a:lvl7pPr>
      <a:lvl8pPr marL="3429000" indent="-228600" algn="l" rtl="0" eaLnBrk="0" fontAlgn="base" hangingPunct="0">
        <a:spcBef>
          <a:spcPct val="20000"/>
        </a:spcBef>
        <a:spcAft>
          <a:spcPct val="0"/>
        </a:spcAft>
        <a:buChar char="»"/>
        <a:defRPr sz="1600">
          <a:solidFill>
            <a:srgbClr val="FFFFFF"/>
          </a:solidFill>
          <a:latin typeface="+mn-lt"/>
          <a:ea typeface="+mn-ea"/>
        </a:defRPr>
      </a:lvl8pPr>
      <a:lvl9pPr marL="3886200" indent="-228600" algn="l" rtl="0" eaLnBrk="0" fontAlgn="base" hangingPunct="0">
        <a:spcBef>
          <a:spcPct val="20000"/>
        </a:spcBef>
        <a:spcAft>
          <a:spcPct val="0"/>
        </a:spcAft>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8CC63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8CC63F"/>
              </a:solidFill>
              <a:ea typeface="ＭＳ Ｐゴシック"/>
              <a:cs typeface="ＭＳ Ｐゴシック"/>
            </a:endParaRPr>
          </a:p>
        </p:txBody>
      </p:sp>
      <p:pic>
        <p:nvPicPr>
          <p:cNvPr id="3075"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3076"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l" rtl="0" eaLnBrk="0" fontAlgn="base" hangingPunct="0">
        <a:spcBef>
          <a:spcPct val="0"/>
        </a:spcBef>
        <a:spcAft>
          <a:spcPct val="0"/>
        </a:spcAft>
        <a:defRPr sz="2800" b="1">
          <a:solidFill>
            <a:srgbClr val="FFFFFF"/>
          </a:solidFill>
          <a:latin typeface="+mj-lt"/>
          <a:ea typeface="+mj-ea"/>
          <a:cs typeface="ＭＳ Ｐゴシック"/>
        </a:defRPr>
      </a:lvl1pPr>
      <a:lvl2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FFFFFF"/>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FFFFFF"/>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FFFFFF"/>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FFFFFF"/>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FFFFFF"/>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FFFFFF"/>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FFFFFF"/>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FFFFFF"/>
          </a:solidFill>
          <a:latin typeface="+mn-lt"/>
          <a:ea typeface="+mn-ea"/>
        </a:defRPr>
      </a:lvl6pPr>
      <a:lvl7pPr marL="2971800" indent="-228600" algn="l" rtl="0" eaLnBrk="0" fontAlgn="base" hangingPunct="0">
        <a:spcBef>
          <a:spcPct val="20000"/>
        </a:spcBef>
        <a:spcAft>
          <a:spcPct val="0"/>
        </a:spcAft>
        <a:buChar char="»"/>
        <a:defRPr sz="1600">
          <a:solidFill>
            <a:srgbClr val="FFFFFF"/>
          </a:solidFill>
          <a:latin typeface="+mn-lt"/>
          <a:ea typeface="+mn-ea"/>
        </a:defRPr>
      </a:lvl7pPr>
      <a:lvl8pPr marL="3429000" indent="-228600" algn="l" rtl="0" eaLnBrk="0" fontAlgn="base" hangingPunct="0">
        <a:spcBef>
          <a:spcPct val="20000"/>
        </a:spcBef>
        <a:spcAft>
          <a:spcPct val="0"/>
        </a:spcAft>
        <a:buChar char="»"/>
        <a:defRPr sz="1600">
          <a:solidFill>
            <a:srgbClr val="FFFFFF"/>
          </a:solidFill>
          <a:latin typeface="+mn-lt"/>
          <a:ea typeface="+mn-ea"/>
        </a:defRPr>
      </a:lvl8pPr>
      <a:lvl9pPr marL="3886200" indent="-228600" algn="l" rtl="0" eaLnBrk="0" fontAlgn="base" hangingPunct="0">
        <a:spcBef>
          <a:spcPct val="20000"/>
        </a:spcBef>
        <a:spcAft>
          <a:spcPct val="0"/>
        </a:spcAft>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285F22"/>
              </a:solidFill>
              <a:ea typeface="ＭＳ Ｐゴシック"/>
              <a:cs typeface="ＭＳ Ｐゴシック"/>
            </a:endParaRPr>
          </a:p>
        </p:txBody>
      </p:sp>
      <p:pic>
        <p:nvPicPr>
          <p:cNvPr id="4099" name="Picture 14"/>
          <p:cNvPicPr>
            <a:picLocks noChangeAspect="1"/>
          </p:cNvPicPr>
          <p:nvPr userDrawn="1"/>
        </p:nvPicPr>
        <p:blipFill>
          <a:blip r:embed="rId13"/>
          <a:srcRect/>
          <a:stretch>
            <a:fillRect/>
          </a:stretch>
        </p:blipFill>
        <p:spPr bwMode="auto">
          <a:xfrm>
            <a:off x="5940425" y="6096000"/>
            <a:ext cx="2971800" cy="5715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ＭＳ Ｐゴシック"/>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404040"/>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404040"/>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404040"/>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404040"/>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285F22"/>
              </a:solidFill>
              <a:ea typeface="ＭＳ Ｐゴシック"/>
              <a:cs typeface="ＭＳ Ｐゴシック"/>
            </a:endParaRPr>
          </a:p>
        </p:txBody>
      </p:sp>
      <p:pic>
        <p:nvPicPr>
          <p:cNvPr id="5123" name="Picture 14"/>
          <p:cNvPicPr>
            <a:picLocks noChangeAspect="1"/>
          </p:cNvPicPr>
          <p:nvPr userDrawn="1"/>
        </p:nvPicPr>
        <p:blipFill>
          <a:blip r:embed="rId14"/>
          <a:srcRect/>
          <a:stretch>
            <a:fillRect/>
          </a:stretch>
        </p:blipFill>
        <p:spPr bwMode="auto">
          <a:xfrm>
            <a:off x="5621338" y="5859463"/>
            <a:ext cx="3186112" cy="998537"/>
          </a:xfrm>
          <a:prstGeom prst="rect">
            <a:avLst/>
          </a:prstGeom>
          <a:noFill/>
          <a:ln w="9525">
            <a:noFill/>
            <a:miter lim="800000"/>
            <a:headEnd/>
            <a:tailEnd/>
          </a:ln>
        </p:spPr>
      </p:pic>
      <p:sp>
        <p:nvSpPr>
          <p:cNvPr id="5124"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ＭＳ Ｐゴシック"/>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404040"/>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404040"/>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404040"/>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404040"/>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119063" y="119063"/>
            <a:ext cx="8915400" cy="5715000"/>
          </a:xfrm>
          <a:prstGeom prst="rect">
            <a:avLst/>
          </a:prstGeom>
          <a:solidFill>
            <a:srgbClr val="DEDEC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285F22"/>
              </a:solidFill>
              <a:ea typeface="ＭＳ Ｐゴシック"/>
              <a:cs typeface="ＭＳ Ｐゴシック"/>
            </a:endParaRPr>
          </a:p>
        </p:txBody>
      </p:sp>
      <p:sp>
        <p:nvSpPr>
          <p:cNvPr id="6147"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2" name="Text Box 8"/>
          <p:cNvSpPr txBox="1">
            <a:spLocks noChangeArrowheads="1"/>
          </p:cNvSpPr>
          <p:nvPr userDrawn="1"/>
        </p:nvSpPr>
        <p:spPr bwMode="auto">
          <a:xfrm>
            <a:off x="817563" y="6154738"/>
            <a:ext cx="7586662" cy="366712"/>
          </a:xfrm>
          <a:prstGeom prst="rect">
            <a:avLst/>
          </a:prstGeom>
          <a:noFill/>
          <a:ln w="9525">
            <a:noFill/>
            <a:miter lim="800000"/>
            <a:headEnd/>
            <a:tailEnd/>
          </a:ln>
          <a:effectLst/>
        </p:spPr>
        <p:txBody>
          <a:bodyPr>
            <a:spAutoFit/>
          </a:bodyPr>
          <a:lstStyle/>
          <a:p>
            <a:pPr algn="r">
              <a:spcBef>
                <a:spcPct val="50000"/>
              </a:spcBef>
              <a:defRPr/>
            </a:pPr>
            <a:r>
              <a:rPr lang="en-GB" sz="1800" b="1">
                <a:solidFill>
                  <a:srgbClr val="336600"/>
                </a:solidFill>
                <a:latin typeface="Arial" pitchFamily="34" charset="0"/>
                <a:ea typeface="ＭＳ Ｐゴシック"/>
                <a:cs typeface="ＭＳ Ｐゴシック"/>
              </a:rPr>
              <a:t>REDD+ Social &amp; Environmental Standards Initiative</a:t>
            </a:r>
            <a:endParaRPr lang="en-US" sz="1800" b="1">
              <a:solidFill>
                <a:srgbClr val="336600"/>
              </a:solidFill>
              <a:latin typeface="Arial" pitchFamily="34" charset="0"/>
              <a:ea typeface="ＭＳ Ｐゴシック"/>
              <a:cs typeface="ＭＳ Ｐゴシック"/>
            </a:endParaRPr>
          </a:p>
        </p:txBody>
      </p:sp>
      <p:sp>
        <p:nvSpPr>
          <p:cNvPr id="6153" name="Line 9"/>
          <p:cNvSpPr>
            <a:spLocks noChangeShapeType="1"/>
          </p:cNvSpPr>
          <p:nvPr userDrawn="1"/>
        </p:nvSpPr>
        <p:spPr bwMode="auto">
          <a:xfrm flipV="1">
            <a:off x="2724150" y="6483350"/>
            <a:ext cx="5600700" cy="11113"/>
          </a:xfrm>
          <a:prstGeom prst="line">
            <a:avLst/>
          </a:prstGeom>
          <a:noFill/>
          <a:ln w="50800">
            <a:solidFill>
              <a:srgbClr val="99FF66"/>
            </a:solidFill>
            <a:round/>
            <a:headEnd/>
            <a:tailEnd/>
          </a:ln>
          <a:effectLst/>
        </p:spPr>
        <p:txBody>
          <a:bodyPr/>
          <a:lstStyle/>
          <a:p>
            <a:pPr>
              <a:defRPr/>
            </a:pPr>
            <a:endParaRPr lang="en-US">
              <a:ea typeface="ＭＳ Ｐゴシック"/>
              <a:cs typeface="ＭＳ Ｐゴシック"/>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ＭＳ Ｐゴシック"/>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5pPr>
      <a:lvl6pPr marL="4572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6pPr>
      <a:lvl7pPr marL="9144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7pPr>
      <a:lvl8pPr marL="13716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8pPr>
      <a:lvl9pPr marL="1828800" algn="l" rtl="0" eaLnBrk="0" fontAlgn="base" hangingPunct="0">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404040"/>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404040"/>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404040"/>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404040"/>
          </a:solidFill>
          <a:latin typeface="+mn-lt"/>
          <a:ea typeface="+mn-ea"/>
          <a:cs typeface="ＭＳ Ｐゴシック"/>
        </a:defRPr>
      </a:lvl5pPr>
      <a:lvl6pPr marL="2514600" indent="-228600" algn="l" rtl="0" eaLnBrk="0" fontAlgn="base" hangingPunct="0">
        <a:spcBef>
          <a:spcPct val="20000"/>
        </a:spcBef>
        <a:spcAft>
          <a:spcPct val="0"/>
        </a:spcAft>
        <a:buChar char="»"/>
        <a:defRPr sz="1600">
          <a:solidFill>
            <a:srgbClr val="404040"/>
          </a:solidFill>
          <a:latin typeface="+mn-lt"/>
          <a:ea typeface="+mn-ea"/>
        </a:defRPr>
      </a:lvl6pPr>
      <a:lvl7pPr marL="2971800" indent="-228600" algn="l" rtl="0" eaLnBrk="0" fontAlgn="base" hangingPunct="0">
        <a:spcBef>
          <a:spcPct val="20000"/>
        </a:spcBef>
        <a:spcAft>
          <a:spcPct val="0"/>
        </a:spcAft>
        <a:buChar char="»"/>
        <a:defRPr sz="1600">
          <a:solidFill>
            <a:srgbClr val="404040"/>
          </a:solidFill>
          <a:latin typeface="+mn-lt"/>
          <a:ea typeface="+mn-ea"/>
        </a:defRPr>
      </a:lvl7pPr>
      <a:lvl8pPr marL="3429000" indent="-228600" algn="l" rtl="0" eaLnBrk="0" fontAlgn="base" hangingPunct="0">
        <a:spcBef>
          <a:spcPct val="20000"/>
        </a:spcBef>
        <a:spcAft>
          <a:spcPct val="0"/>
        </a:spcAft>
        <a:buChar char="»"/>
        <a:defRPr sz="1600">
          <a:solidFill>
            <a:srgbClr val="404040"/>
          </a:solidFill>
          <a:latin typeface="+mn-lt"/>
          <a:ea typeface="+mn-ea"/>
        </a:defRPr>
      </a:lvl8pPr>
      <a:lvl9pPr marL="3886200" indent="-228600" algn="l" rtl="0" eaLnBrk="0" fontAlgn="base" hangingPunct="0">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119063" y="119063"/>
            <a:ext cx="8915400" cy="5291137"/>
          </a:xfrm>
          <a:prstGeom prst="rect">
            <a:avLst/>
          </a:prstGeom>
          <a:solidFill>
            <a:srgbClr val="285F2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da-DK">
              <a:solidFill>
                <a:srgbClr val="285F22"/>
              </a:solidFill>
              <a:ea typeface="ＭＳ Ｐゴシック"/>
              <a:cs typeface="ＭＳ Ｐゴシック"/>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4"/>
          <p:cNvPicPr>
            <a:picLocks noChangeAspect="1"/>
          </p:cNvPicPr>
          <p:nvPr userDrawn="1"/>
        </p:nvPicPr>
        <p:blipFill>
          <a:blip r:embed="rId13"/>
          <a:srcRect/>
          <a:stretch>
            <a:fillRect/>
          </a:stretch>
        </p:blipFill>
        <p:spPr bwMode="auto">
          <a:xfrm>
            <a:off x="228600" y="6096000"/>
            <a:ext cx="2971800" cy="571500"/>
          </a:xfrm>
          <a:prstGeom prst="rect">
            <a:avLst/>
          </a:prstGeom>
          <a:noFill/>
          <a:ln w="9525">
            <a:noFill/>
            <a:miter lim="800000"/>
            <a:headEnd/>
            <a:tailEnd/>
          </a:ln>
        </p:spPr>
      </p:pic>
      <p:sp>
        <p:nvSpPr>
          <p:cNvPr id="8195" name="Rectangle 2"/>
          <p:cNvSpPr>
            <a:spLocks noGrp="1" noChangeArrowheads="1"/>
          </p:cNvSpPr>
          <p:nvPr>
            <p:ph type="title"/>
          </p:nvPr>
        </p:nvSpPr>
        <p:spPr bwMode="auto">
          <a:xfrm>
            <a:off x="381000" y="457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6"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fade/>
  </p:transition>
  <p:txStyles>
    <p:titleStyle>
      <a:lvl1pPr algn="l" rtl="0" eaLnBrk="0" fontAlgn="base" hangingPunct="0">
        <a:spcBef>
          <a:spcPct val="0"/>
        </a:spcBef>
        <a:spcAft>
          <a:spcPct val="0"/>
        </a:spcAft>
        <a:defRPr sz="2800" b="1">
          <a:solidFill>
            <a:srgbClr val="285F22"/>
          </a:solidFill>
          <a:latin typeface="+mj-lt"/>
          <a:ea typeface="+mj-ea"/>
          <a:cs typeface="ＭＳ Ｐゴシック"/>
        </a:defRPr>
      </a:lvl1pPr>
      <a:lvl2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2pPr>
      <a:lvl3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3pPr>
      <a:lvl4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4pPr>
      <a:lvl5pPr algn="l" rtl="0" eaLnBrk="0" fontAlgn="base" hangingPunct="0">
        <a:spcBef>
          <a:spcPct val="0"/>
        </a:spcBef>
        <a:spcAft>
          <a:spcPct val="0"/>
        </a:spcAft>
        <a:defRPr sz="2800" b="1">
          <a:solidFill>
            <a:srgbClr val="285F22"/>
          </a:solidFill>
          <a:latin typeface="Arial" pitchFamily="34" charset="0"/>
          <a:ea typeface="ＭＳ Ｐゴシック" pitchFamily="-65" charset="-128"/>
          <a:cs typeface="ＭＳ Ｐゴシック"/>
        </a:defRPr>
      </a:lvl5pPr>
      <a:lvl6pPr marL="457200" algn="l" rtl="0" fontAlgn="base">
        <a:spcBef>
          <a:spcPct val="0"/>
        </a:spcBef>
        <a:spcAft>
          <a:spcPct val="0"/>
        </a:spcAft>
        <a:defRPr sz="2800" b="1">
          <a:solidFill>
            <a:srgbClr val="285F22"/>
          </a:solidFill>
          <a:latin typeface="Arial" pitchFamily="34" charset="0"/>
          <a:ea typeface="ＭＳ Ｐゴシック" pitchFamily="-65" charset="-128"/>
        </a:defRPr>
      </a:lvl6pPr>
      <a:lvl7pPr marL="914400" algn="l" rtl="0" fontAlgn="base">
        <a:spcBef>
          <a:spcPct val="0"/>
        </a:spcBef>
        <a:spcAft>
          <a:spcPct val="0"/>
        </a:spcAft>
        <a:defRPr sz="2800" b="1">
          <a:solidFill>
            <a:srgbClr val="285F22"/>
          </a:solidFill>
          <a:latin typeface="Arial" pitchFamily="34" charset="0"/>
          <a:ea typeface="ＭＳ Ｐゴシック" pitchFamily="-65" charset="-128"/>
        </a:defRPr>
      </a:lvl7pPr>
      <a:lvl8pPr marL="1371600" algn="l" rtl="0" fontAlgn="base">
        <a:spcBef>
          <a:spcPct val="0"/>
        </a:spcBef>
        <a:spcAft>
          <a:spcPct val="0"/>
        </a:spcAft>
        <a:defRPr sz="2800" b="1">
          <a:solidFill>
            <a:srgbClr val="285F22"/>
          </a:solidFill>
          <a:latin typeface="Arial" pitchFamily="34" charset="0"/>
          <a:ea typeface="ＭＳ Ｐゴシック" pitchFamily="-65" charset="-128"/>
        </a:defRPr>
      </a:lvl8pPr>
      <a:lvl9pPr marL="1828800" algn="l" rtl="0" fontAlgn="base">
        <a:spcBef>
          <a:spcPct val="0"/>
        </a:spcBef>
        <a:spcAft>
          <a:spcPct val="0"/>
        </a:spcAft>
        <a:defRPr sz="2800" b="1">
          <a:solidFill>
            <a:srgbClr val="285F22"/>
          </a:solidFill>
          <a:latin typeface="Arial" pitchFamily="34" charset="0"/>
          <a:ea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rgbClr val="404040"/>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404040"/>
          </a:solidFill>
          <a:latin typeface="+mn-lt"/>
          <a:ea typeface="+mn-ea"/>
          <a:cs typeface="ＭＳ Ｐゴシック"/>
        </a:defRPr>
      </a:lvl2pPr>
      <a:lvl3pPr marL="1143000" indent="-228600" algn="l" rtl="0" eaLnBrk="0" fontAlgn="base" hangingPunct="0">
        <a:spcBef>
          <a:spcPct val="20000"/>
        </a:spcBef>
        <a:spcAft>
          <a:spcPct val="0"/>
        </a:spcAft>
        <a:buChar char="•"/>
        <a:defRPr>
          <a:solidFill>
            <a:srgbClr val="404040"/>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rgbClr val="404040"/>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404040"/>
          </a:solidFill>
          <a:latin typeface="+mn-lt"/>
          <a:ea typeface="+mn-ea"/>
          <a:cs typeface="ＭＳ Ｐゴシック"/>
        </a:defRPr>
      </a:lvl5pPr>
      <a:lvl6pPr marL="2514600" indent="-228600" algn="l" rtl="0" fontAlgn="base">
        <a:spcBef>
          <a:spcPct val="20000"/>
        </a:spcBef>
        <a:spcAft>
          <a:spcPct val="0"/>
        </a:spcAft>
        <a:buChar char="»"/>
        <a:defRPr sz="1600">
          <a:solidFill>
            <a:srgbClr val="404040"/>
          </a:solidFill>
          <a:latin typeface="+mn-lt"/>
          <a:ea typeface="+mn-ea"/>
        </a:defRPr>
      </a:lvl6pPr>
      <a:lvl7pPr marL="2971800" indent="-228600" algn="l" rtl="0" fontAlgn="base">
        <a:spcBef>
          <a:spcPct val="20000"/>
        </a:spcBef>
        <a:spcAft>
          <a:spcPct val="0"/>
        </a:spcAft>
        <a:buChar char="»"/>
        <a:defRPr sz="1600">
          <a:solidFill>
            <a:srgbClr val="404040"/>
          </a:solidFill>
          <a:latin typeface="+mn-lt"/>
          <a:ea typeface="+mn-ea"/>
        </a:defRPr>
      </a:lvl7pPr>
      <a:lvl8pPr marL="3429000" indent="-228600" algn="l" rtl="0" fontAlgn="base">
        <a:spcBef>
          <a:spcPct val="20000"/>
        </a:spcBef>
        <a:spcAft>
          <a:spcPct val="0"/>
        </a:spcAft>
        <a:buChar char="»"/>
        <a:defRPr sz="1600">
          <a:solidFill>
            <a:srgbClr val="404040"/>
          </a:solidFill>
          <a:latin typeface="+mn-lt"/>
          <a:ea typeface="+mn-ea"/>
        </a:defRPr>
      </a:lvl8pPr>
      <a:lvl9pPr marL="3886200" indent="-228600" algn="l" rtl="0" fontAlgn="base">
        <a:spcBef>
          <a:spcPct val="20000"/>
        </a:spcBef>
        <a:spcAft>
          <a:spcPct val="0"/>
        </a:spcAft>
        <a:buChar char="»"/>
        <a:defRPr sz="1600">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57200" y="1524000"/>
            <a:ext cx="8229600" cy="33528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s-GT" b="1" dirty="0" smtClean="0">
                <a:solidFill>
                  <a:schemeClr val="bg1"/>
                </a:solidFill>
              </a:rPr>
              <a:t>Estándares Sociales y Ambientales para </a:t>
            </a:r>
            <a:r>
              <a:rPr lang="en-US" b="1" dirty="0" smtClean="0">
                <a:solidFill>
                  <a:schemeClr val="bg1"/>
                </a:solidFill>
              </a:rPr>
              <a:t>REDD+</a:t>
            </a:r>
          </a:p>
          <a:p>
            <a:pPr algn="ctr">
              <a:buFontTx/>
              <a:buNone/>
            </a:pPr>
            <a:endParaRPr lang="en-US" b="1" dirty="0" smtClean="0">
              <a:solidFill>
                <a:schemeClr val="bg1"/>
              </a:solidFill>
            </a:endParaRPr>
          </a:p>
          <a:p>
            <a:pPr algn="ctr">
              <a:buFontTx/>
              <a:buNone/>
            </a:pPr>
            <a:endParaRPr lang="en-US" b="1" dirty="0" smtClean="0">
              <a:solidFill>
                <a:schemeClr val="bg1"/>
              </a:solidFill>
            </a:endParaRPr>
          </a:p>
          <a:p>
            <a:pPr algn="ctr">
              <a:buFontTx/>
              <a:buNone/>
            </a:pPr>
            <a:r>
              <a:rPr lang="en-US" sz="2000" b="1" dirty="0" smtClean="0">
                <a:solidFill>
                  <a:schemeClr val="bg1"/>
                </a:solidFill>
              </a:rPr>
              <a:t>Joanna Durbin, Climate, Community &amp; Biodiversity Alliance</a:t>
            </a:r>
          </a:p>
          <a:p>
            <a:pPr algn="ctr">
              <a:buFontTx/>
              <a:buNone/>
            </a:pPr>
            <a:r>
              <a:rPr lang="en-US" sz="2000" b="1" dirty="0" smtClean="0">
                <a:solidFill>
                  <a:schemeClr val="bg1"/>
                </a:solidFill>
              </a:rPr>
              <a:t>Phil Franks, CARE International</a:t>
            </a:r>
          </a:p>
          <a:p>
            <a:pPr algn="ctr">
              <a:buFontTx/>
              <a:buNone/>
            </a:pPr>
            <a:endParaRPr lang="en-US" sz="2000"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50838" y="274638"/>
            <a:ext cx="8793162" cy="1335087"/>
          </a:xfrm>
        </p:spPr>
        <p:txBody>
          <a:bodyPr/>
          <a:lstStyle/>
          <a:p>
            <a:r>
              <a:rPr lang="es-ES" sz="2400" dirty="0" smtClean="0"/>
              <a:t>Principio 4: El programa REDD+ contribuye a las metas generales del desarrollo sostenible, respeto y protección de los derechos humanos y buena gobernanza</a:t>
            </a:r>
          </a:p>
        </p:txBody>
      </p:sp>
      <p:sp>
        <p:nvSpPr>
          <p:cNvPr id="17411" name="Rectangle 3"/>
          <p:cNvSpPr>
            <a:spLocks noGrp="1" noChangeArrowheads="1"/>
          </p:cNvSpPr>
          <p:nvPr>
            <p:ph type="body" idx="4294967295"/>
          </p:nvPr>
        </p:nvSpPr>
        <p:spPr>
          <a:xfrm>
            <a:off x="428625" y="1946275"/>
            <a:ext cx="7939088" cy="3251200"/>
          </a:xfrm>
        </p:spPr>
        <p:txBody>
          <a:bodyPr/>
          <a:lstStyle/>
          <a:p>
            <a:pPr marL="457200" indent="-457200">
              <a:buFontTx/>
              <a:buNone/>
            </a:pPr>
            <a:r>
              <a:rPr lang="es-ES" dirty="0" smtClean="0"/>
              <a:t>Criterios abordan:</a:t>
            </a:r>
          </a:p>
          <a:p>
            <a:pPr marL="457200" indent="-457200"/>
            <a:r>
              <a:rPr lang="es-ES" dirty="0" smtClean="0"/>
              <a:t>Contribución a los objetivos de desarrollo sostenible</a:t>
            </a:r>
          </a:p>
          <a:p>
            <a:pPr marL="457200" indent="-457200"/>
            <a:r>
              <a:rPr lang="es-ES" dirty="0" smtClean="0"/>
              <a:t>Coherencia con las políticas y estrategias pertinentes</a:t>
            </a:r>
          </a:p>
          <a:p>
            <a:pPr marL="457200" indent="-457200"/>
            <a:r>
              <a:rPr lang="es-ES" dirty="0" smtClean="0"/>
              <a:t>La coordinación entre los organismos gubernamentales y otras organizaciones </a:t>
            </a:r>
          </a:p>
          <a:p>
            <a:pPr marL="457200" indent="-457200"/>
            <a:r>
              <a:rPr lang="es-ES" dirty="0" smtClean="0"/>
              <a:t>Mejora de la gobernanza del sector forestal y otros sectores pertinentes</a:t>
            </a:r>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down)">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down)">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50838" y="274638"/>
            <a:ext cx="8793162" cy="1143000"/>
          </a:xfrm>
        </p:spPr>
        <p:txBody>
          <a:bodyPr/>
          <a:lstStyle/>
          <a:p>
            <a:r>
              <a:rPr lang="es-ES" sz="2400" dirty="0" smtClean="0"/>
              <a:t>Principio 5: El programa REDD+ mantiene y mejora</a:t>
            </a:r>
            <a:br>
              <a:rPr lang="es-ES" sz="2400" dirty="0" smtClean="0"/>
            </a:br>
            <a:r>
              <a:rPr lang="es-ES" sz="2400" dirty="0" smtClean="0"/>
              <a:t> la biodiversidad y los servicios del ecosistema</a:t>
            </a:r>
          </a:p>
        </p:txBody>
      </p:sp>
      <p:sp>
        <p:nvSpPr>
          <p:cNvPr id="18435" name="Rectangle 3"/>
          <p:cNvSpPr>
            <a:spLocks noGrp="1" noChangeArrowheads="1"/>
          </p:cNvSpPr>
          <p:nvPr>
            <p:ph type="body" idx="4294967295"/>
          </p:nvPr>
        </p:nvSpPr>
        <p:spPr>
          <a:xfrm>
            <a:off x="477838" y="1784350"/>
            <a:ext cx="7904162" cy="3527425"/>
          </a:xfrm>
        </p:spPr>
        <p:txBody>
          <a:bodyPr/>
          <a:lstStyle/>
          <a:p>
            <a:pPr>
              <a:buFontTx/>
              <a:buNone/>
            </a:pPr>
            <a:r>
              <a:rPr lang="es-ES" dirty="0" smtClean="0"/>
              <a:t>Criterios abordan:</a:t>
            </a:r>
          </a:p>
          <a:p>
            <a:r>
              <a:rPr lang="es-ES" dirty="0" smtClean="0"/>
              <a:t>Mantenimiento y mejora de la biodiversidad y los servicios del ecosistema </a:t>
            </a:r>
          </a:p>
          <a:p>
            <a:r>
              <a:rPr lang="es-ES" dirty="0" smtClean="0"/>
              <a:t>Evaluación de los impactos positivos y  negativos sobre los servicios del ecosistema y la biodiversidad</a:t>
            </a:r>
          </a:p>
          <a:p>
            <a:r>
              <a:rPr lang="es-ES" dirty="0" smtClean="0"/>
              <a:t>El manejo adaptativo del programa REDD + en respuesta a la evaluación del impacto</a:t>
            </a:r>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down)">
                                      <p:cBhvr>
                                        <p:cTn id="2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65125" y="274638"/>
            <a:ext cx="8778875" cy="1381125"/>
          </a:xfrm>
        </p:spPr>
        <p:txBody>
          <a:bodyPr/>
          <a:lstStyle/>
          <a:p>
            <a:r>
              <a:rPr lang="es-ES" sz="2400" dirty="0" smtClean="0"/>
              <a:t>Principio 6: Todos los titulares de derechos y actores pertinentes participan plenamente y eficazmente en el programa REDD+</a:t>
            </a:r>
            <a:endParaRPr lang="en-US" sz="2400" dirty="0" smtClean="0"/>
          </a:p>
        </p:txBody>
      </p:sp>
      <p:sp>
        <p:nvSpPr>
          <p:cNvPr id="19459" name="Rectangle 3"/>
          <p:cNvSpPr>
            <a:spLocks noGrp="1" noChangeArrowheads="1"/>
          </p:cNvSpPr>
          <p:nvPr>
            <p:ph type="body" idx="4294967295"/>
          </p:nvPr>
        </p:nvSpPr>
        <p:spPr>
          <a:xfrm>
            <a:off x="450850" y="1941513"/>
            <a:ext cx="8693150" cy="3852862"/>
          </a:xfrm>
        </p:spPr>
        <p:txBody>
          <a:bodyPr/>
          <a:lstStyle/>
          <a:p>
            <a:pPr>
              <a:buFontTx/>
              <a:buNone/>
            </a:pPr>
            <a:r>
              <a:rPr lang="es-ES" dirty="0" smtClean="0"/>
              <a:t>Criterios abordan:</a:t>
            </a:r>
          </a:p>
          <a:p>
            <a:r>
              <a:rPr lang="es-ES" dirty="0" smtClean="0"/>
              <a:t>Identificación y caracterización de titulares de derechos/partes interesadas</a:t>
            </a:r>
          </a:p>
          <a:p>
            <a:r>
              <a:rPr lang="es-ES" dirty="0" smtClean="0"/>
              <a:t>Participación en el diseño, ejecución y evaluación </a:t>
            </a:r>
          </a:p>
          <a:p>
            <a:r>
              <a:rPr lang="es-ES" dirty="0" smtClean="0"/>
              <a:t>Representación de titulares de derechos/partes interesadas</a:t>
            </a:r>
          </a:p>
          <a:p>
            <a:r>
              <a:rPr lang="es-ES" dirty="0" smtClean="0"/>
              <a:t>Capacidad para participar de manera eficaz</a:t>
            </a:r>
          </a:p>
          <a:p>
            <a:r>
              <a:rPr lang="es-ES" dirty="0" smtClean="0"/>
              <a:t>Utilizar conocimiento/capacidades/sistemas de manejo existentes</a:t>
            </a:r>
          </a:p>
          <a:p>
            <a:r>
              <a:rPr lang="es-ES" dirty="0" smtClean="0"/>
              <a:t>Resolución de reclamaciones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wipe(down)">
                                      <p:cBhvr>
                                        <p:cTn id="10" dur="500"/>
                                        <p:tgtEl>
                                          <p:spTgt spid="1945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wipe(down)">
                                      <p:cBhvr>
                                        <p:cTn id="13" dur="500"/>
                                        <p:tgtEl>
                                          <p:spTgt spid="1945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wipe(down)">
                                      <p:cBhvr>
                                        <p:cTn id="16" dur="500"/>
                                        <p:tgtEl>
                                          <p:spTgt spid="1945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wipe(down)">
                                      <p:cBhvr>
                                        <p:cTn id="19" dur="500"/>
                                        <p:tgtEl>
                                          <p:spTgt spid="19459">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wipe(down)">
                                      <p:cBhvr>
                                        <p:cTn id="22" dur="500"/>
                                        <p:tgtEl>
                                          <p:spTgt spid="19459">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Effect transition="in" filter="wipe(down)">
                                      <p:cBhvr>
                                        <p:cTn id="25"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50838" y="274638"/>
            <a:ext cx="8793162" cy="1143000"/>
          </a:xfrm>
        </p:spPr>
        <p:txBody>
          <a:bodyPr/>
          <a:lstStyle/>
          <a:p>
            <a:r>
              <a:rPr lang="es-ES" sz="2400" dirty="0" smtClean="0"/>
              <a:t>Principio 7: Todos los titulares de derechos y actores tienen acceso oportuno a información adecuada y precisa para permitir la toma de decisión informada y la buena </a:t>
            </a:r>
            <a:br>
              <a:rPr lang="es-ES" sz="2400" dirty="0" smtClean="0"/>
            </a:br>
            <a:r>
              <a:rPr lang="es-ES" sz="2400" dirty="0" smtClean="0"/>
              <a:t>gobernanza del programa REDD+. </a:t>
            </a:r>
            <a:endParaRPr lang="en-US" sz="2400" dirty="0" smtClean="0"/>
          </a:p>
        </p:txBody>
      </p:sp>
      <p:sp>
        <p:nvSpPr>
          <p:cNvPr id="20483" name="Rectangle 3"/>
          <p:cNvSpPr>
            <a:spLocks noGrp="1" noChangeArrowheads="1"/>
          </p:cNvSpPr>
          <p:nvPr>
            <p:ph type="body" idx="4294967295"/>
          </p:nvPr>
        </p:nvSpPr>
        <p:spPr>
          <a:xfrm>
            <a:off x="396914" y="1923586"/>
            <a:ext cx="7996237" cy="3487738"/>
          </a:xfrm>
        </p:spPr>
        <p:txBody>
          <a:bodyPr/>
          <a:lstStyle/>
          <a:p>
            <a:pPr marL="457200" indent="-457200">
              <a:buFontTx/>
              <a:buNone/>
            </a:pPr>
            <a:r>
              <a:rPr lang="es-ES" dirty="0" smtClean="0"/>
              <a:t>Criterios abordan:</a:t>
            </a:r>
          </a:p>
          <a:p>
            <a:pPr marL="457200" indent="-457200"/>
            <a:r>
              <a:rPr lang="es-ES" dirty="0" smtClean="0"/>
              <a:t>Disponibilidad publica de información para concientización general</a:t>
            </a:r>
          </a:p>
          <a:p>
            <a:pPr marL="457200" indent="-457200"/>
            <a:r>
              <a:rPr lang="es-ES" dirty="0" smtClean="0"/>
              <a:t>Titulares de derechos/partes interesadas tienen información necesaria para participación plena y efectiva</a:t>
            </a:r>
          </a:p>
          <a:p>
            <a:pPr marL="457200" indent="-457200"/>
            <a:r>
              <a:rPr lang="es-ES" dirty="0" smtClean="0"/>
              <a:t>Difusión de información por representantes a sus electores</a:t>
            </a:r>
          </a:p>
          <a:p>
            <a:pPr marL="457200" indent="-457200"/>
            <a:r>
              <a:rPr lang="es-ES" dirty="0" smtClean="0"/>
              <a:t>Retroalimentación de los titulares de derechos/partes interesadas a sus representantes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wipe(down)">
                                      <p:cBhvr>
                                        <p:cTn id="10" dur="500"/>
                                        <p:tgtEl>
                                          <p:spTgt spid="2048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wipe(down)">
                                      <p:cBhvr>
                                        <p:cTn id="13" dur="500"/>
                                        <p:tgtEl>
                                          <p:spTgt spid="2048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wipe(down)">
                                      <p:cBhvr>
                                        <p:cTn id="16" dur="500"/>
                                        <p:tgtEl>
                                          <p:spTgt spid="2048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wipe(down)">
                                      <p:cBhvr>
                                        <p:cTn id="19"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50838" y="274638"/>
            <a:ext cx="8793162" cy="1143000"/>
          </a:xfrm>
        </p:spPr>
        <p:txBody>
          <a:bodyPr/>
          <a:lstStyle/>
          <a:p>
            <a:r>
              <a:rPr lang="es-ES" sz="2400" dirty="0" smtClean="0"/>
              <a:t>Principio 8: El programa REDD+ cumple con las leyes locales y nacionales y los tratados, convenciones y otros instrumentos internacionales aplicables.</a:t>
            </a:r>
            <a:r>
              <a:rPr lang="en-GB" sz="2400" dirty="0" smtClean="0"/>
              <a:t/>
            </a:r>
            <a:br>
              <a:rPr lang="en-GB" sz="2400" dirty="0" smtClean="0"/>
            </a:br>
            <a:endParaRPr lang="en-US" sz="2400" dirty="0" smtClean="0"/>
          </a:p>
        </p:txBody>
      </p:sp>
      <p:sp>
        <p:nvSpPr>
          <p:cNvPr id="21507" name="Rectangle 3"/>
          <p:cNvSpPr>
            <a:spLocks noGrp="1" noChangeArrowheads="1"/>
          </p:cNvSpPr>
          <p:nvPr>
            <p:ph type="body" idx="4294967295"/>
          </p:nvPr>
        </p:nvSpPr>
        <p:spPr>
          <a:xfrm>
            <a:off x="336550" y="2119313"/>
            <a:ext cx="8045450" cy="2867025"/>
          </a:xfrm>
        </p:spPr>
        <p:txBody>
          <a:bodyPr/>
          <a:lstStyle/>
          <a:p>
            <a:pPr>
              <a:buFontTx/>
              <a:buNone/>
            </a:pPr>
            <a:r>
              <a:rPr lang="es-ES" dirty="0" smtClean="0"/>
              <a:t>Criterios abordan:</a:t>
            </a:r>
          </a:p>
          <a:p>
            <a:r>
              <a:rPr lang="es-ES" dirty="0" smtClean="0"/>
              <a:t>Cumplimiento de la legislación local y nacional relevante, así como los tratados/acuerdos internacionales </a:t>
            </a:r>
          </a:p>
          <a:p>
            <a:r>
              <a:rPr lang="es-ES" dirty="0" smtClean="0"/>
              <a:t>Proceso para resolver las inconsistencias</a:t>
            </a:r>
          </a:p>
          <a:p>
            <a:r>
              <a:rPr lang="es-ES" dirty="0" smtClean="0"/>
              <a:t>Capacidad de las partes interesadas a implementar/monitorear los requisitos legales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down)">
                                      <p:cBhvr>
                                        <p:cTn id="10" dur="500"/>
                                        <p:tgtEl>
                                          <p:spTgt spid="2150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wipe(down)">
                                      <p:cBhvr>
                                        <p:cTn id="13" dur="500"/>
                                        <p:tgtEl>
                                          <p:spTgt spid="2150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wipe(down)">
                                      <p:cBhvr>
                                        <p:cTn id="16"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457200"/>
            <a:ext cx="7940675" cy="1143000"/>
          </a:xfrm>
        </p:spPr>
        <p:txBody>
          <a:bodyPr/>
          <a:lstStyle/>
          <a:p>
            <a:r>
              <a:rPr lang="es-ES" dirty="0" smtClean="0"/>
              <a:t>Se puede aplicar los estándares a...</a:t>
            </a:r>
          </a:p>
        </p:txBody>
      </p:sp>
      <p:sp>
        <p:nvSpPr>
          <p:cNvPr id="23555" name="Rectangle 3"/>
          <p:cNvSpPr>
            <a:spLocks noGrp="1" noChangeArrowheads="1"/>
          </p:cNvSpPr>
          <p:nvPr>
            <p:ph idx="1"/>
          </p:nvPr>
        </p:nvSpPr>
        <p:spPr>
          <a:xfrm>
            <a:off x="381000" y="1471613"/>
            <a:ext cx="5808663" cy="3962400"/>
          </a:xfrm>
        </p:spPr>
        <p:txBody>
          <a:bodyPr/>
          <a:lstStyle/>
          <a:p>
            <a:pPr marL="457200" indent="-457200">
              <a:spcBef>
                <a:spcPts val="1200"/>
              </a:spcBef>
              <a:buFontTx/>
              <a:buAutoNum type="arabicPeriod"/>
            </a:pPr>
            <a:r>
              <a:rPr lang="es-ES" dirty="0" smtClean="0"/>
              <a:t>Procesos para desarrollar programas, estrategias, políticas, y planes nacionales REDD+</a:t>
            </a:r>
          </a:p>
          <a:p>
            <a:pPr marL="457200" indent="-457200">
              <a:spcBef>
                <a:spcPts val="1200"/>
              </a:spcBef>
              <a:buFontTx/>
              <a:buAutoNum type="arabicPeriod"/>
            </a:pPr>
            <a:r>
              <a:rPr lang="es-ES" dirty="0" smtClean="0"/>
              <a:t>Implementación de REDD+ planes y políticas a nivel de país </a:t>
            </a:r>
          </a:p>
          <a:p>
            <a:pPr marL="457200" indent="-457200">
              <a:spcBef>
                <a:spcPts val="1200"/>
              </a:spcBef>
              <a:buFontTx/>
              <a:buAutoNum type="arabicPeriod"/>
            </a:pPr>
            <a:r>
              <a:rPr lang="es-ES" dirty="0" smtClean="0"/>
              <a:t>Evaluar resultados sociales y ambientales a nivel de campo</a:t>
            </a:r>
          </a:p>
          <a:p>
            <a:pPr marL="457200" indent="-457200">
              <a:spcBef>
                <a:spcPts val="1200"/>
              </a:spcBef>
              <a:buFontTx/>
              <a:buNone/>
            </a:pPr>
            <a:endParaRPr lang="en-GB" dirty="0" smtClean="0"/>
          </a:p>
          <a:p>
            <a:pPr marL="457200" indent="-457200">
              <a:spcBef>
                <a:spcPts val="1200"/>
              </a:spcBef>
              <a:buFontTx/>
              <a:buNone/>
            </a:pPr>
            <a:r>
              <a:rPr lang="en-GB" dirty="0" smtClean="0"/>
              <a:t>	</a:t>
            </a:r>
            <a:endParaRPr lang="en-GB" i="1" dirty="0" smtClean="0"/>
          </a:p>
        </p:txBody>
      </p:sp>
      <p:pic>
        <p:nvPicPr>
          <p:cNvPr id="23556" name="Picture 5" descr="102971"/>
          <p:cNvPicPr>
            <a:picLocks noChangeArrowheads="1"/>
          </p:cNvPicPr>
          <p:nvPr/>
        </p:nvPicPr>
        <p:blipFill>
          <a:blip r:embed="rId3"/>
          <a:srcRect l="13161" r="11356"/>
          <a:stretch>
            <a:fillRect/>
          </a:stretch>
        </p:blipFill>
        <p:spPr bwMode="auto">
          <a:xfrm>
            <a:off x="6921500" y="0"/>
            <a:ext cx="2222500" cy="5848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dirty="0" smtClean="0"/>
              <a:t>Papel de los estándares</a:t>
            </a:r>
          </a:p>
        </p:txBody>
      </p:sp>
      <p:sp>
        <p:nvSpPr>
          <p:cNvPr id="24579" name="Rectangle 3"/>
          <p:cNvSpPr>
            <a:spLocks noGrp="1" noChangeArrowheads="1"/>
          </p:cNvSpPr>
          <p:nvPr>
            <p:ph type="body" idx="1"/>
          </p:nvPr>
        </p:nvSpPr>
        <p:spPr>
          <a:xfrm>
            <a:off x="381000" y="1373188"/>
            <a:ext cx="6350000" cy="4114800"/>
          </a:xfrm>
        </p:spPr>
        <p:txBody>
          <a:bodyPr/>
          <a:lstStyle/>
          <a:p>
            <a:pPr marL="457200" indent="-457200">
              <a:spcBef>
                <a:spcPts val="1200"/>
              </a:spcBef>
              <a:buFontTx/>
              <a:buAutoNum type="arabicPeriod"/>
            </a:pPr>
            <a:r>
              <a:rPr lang="es-ES" dirty="0" smtClean="0"/>
              <a:t>Guía de buenas prácticas </a:t>
            </a:r>
          </a:p>
          <a:p>
            <a:pPr marL="457200" indent="-457200">
              <a:spcBef>
                <a:spcPts val="1200"/>
              </a:spcBef>
              <a:buFontTx/>
              <a:buAutoNum type="arabicPeriod"/>
            </a:pPr>
            <a:r>
              <a:rPr lang="es-ES" dirty="0" smtClean="0"/>
              <a:t>El auto-informe sobre desempeño</a:t>
            </a:r>
          </a:p>
          <a:p>
            <a:pPr marL="857250" lvl="1" indent="-457200">
              <a:spcBef>
                <a:spcPts val="1200"/>
              </a:spcBef>
            </a:pPr>
            <a:r>
              <a:rPr lang="es-ES" dirty="0" smtClean="0"/>
              <a:t>Revisión de actores involucrados dentro del país y su aprobación de contenido</a:t>
            </a:r>
          </a:p>
          <a:p>
            <a:pPr marL="857250" lvl="1" indent="-457200">
              <a:spcBef>
                <a:spcPts val="1200"/>
              </a:spcBef>
            </a:pPr>
            <a:r>
              <a:rPr lang="es-ES" dirty="0" smtClean="0"/>
              <a:t>Retroalimentación del proceso a nivel internacional (gobernanza, interpretación, evaluación) </a:t>
            </a:r>
          </a:p>
          <a:p>
            <a:pPr marL="457200" indent="-457200">
              <a:spcBef>
                <a:spcPts val="1200"/>
              </a:spcBef>
              <a:buFontTx/>
              <a:buAutoNum type="arabicPeriod"/>
            </a:pPr>
            <a:r>
              <a:rPr lang="es-ES" dirty="0" smtClean="0"/>
              <a:t>Cumplimiento </a:t>
            </a:r>
          </a:p>
          <a:p>
            <a:pPr marL="857250" lvl="1" indent="-457200">
              <a:spcBef>
                <a:spcPts val="1200"/>
              </a:spcBef>
            </a:pPr>
            <a:r>
              <a:rPr lang="es-ES" dirty="0" smtClean="0"/>
              <a:t>Evaluación verificada e independiente del desempeño contra estándares mínimos</a:t>
            </a:r>
          </a:p>
          <a:p>
            <a:pPr marL="457200" indent="-457200">
              <a:buFontTx/>
              <a:buAutoNum type="arabicPeriod"/>
            </a:pPr>
            <a:endParaRPr lang="en-GB" dirty="0" smtClean="0"/>
          </a:p>
          <a:p>
            <a:pPr marL="457200" indent="-457200">
              <a:buFontTx/>
              <a:buNone/>
            </a:pPr>
            <a:r>
              <a:rPr lang="en-GB" dirty="0" smtClean="0"/>
              <a:t>	</a:t>
            </a:r>
            <a:endParaRPr lang="en-GB" i="1" dirty="0" smtClean="0"/>
          </a:p>
          <a:p>
            <a:pPr marL="457200" indent="-457200">
              <a:buFontTx/>
              <a:buNone/>
            </a:pPr>
            <a:endParaRPr lang="en-US" i="1" dirty="0" smtClean="0"/>
          </a:p>
        </p:txBody>
      </p:sp>
      <p:pic>
        <p:nvPicPr>
          <p:cNvPr id="24580" name="Picture 3" descr="126211.jpg"/>
          <p:cNvPicPr>
            <a:picLocks noChangeAspect="1"/>
          </p:cNvPicPr>
          <p:nvPr/>
        </p:nvPicPr>
        <p:blipFill>
          <a:blip r:embed="rId3"/>
          <a:srcRect/>
          <a:stretch>
            <a:fillRect/>
          </a:stretch>
        </p:blipFill>
        <p:spPr bwMode="auto">
          <a:xfrm>
            <a:off x="6769100" y="0"/>
            <a:ext cx="2374900" cy="58467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wipe(down)">
                                      <p:cBhvr>
                                        <p:cTn id="15" dur="500"/>
                                        <p:tgtEl>
                                          <p:spTgt spid="24579">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wipe(down)">
                                      <p:cBhvr>
                                        <p:cTn id="18" dur="500"/>
                                        <p:tgtEl>
                                          <p:spTgt spid="245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wipe(down)">
                                      <p:cBhvr>
                                        <p:cTn id="23" dur="500"/>
                                        <p:tgtEl>
                                          <p:spTgt spid="24579">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wipe(down)">
                                      <p:cBhvr>
                                        <p:cTn id="26"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088313" cy="1143000"/>
          </a:xfrm>
        </p:spPr>
        <p:txBody>
          <a:bodyPr/>
          <a:lstStyle/>
          <a:p>
            <a:r>
              <a:rPr lang="es-ES" dirty="0" smtClean="0"/>
              <a:t>Usar los estándares a nivel de país</a:t>
            </a:r>
          </a:p>
        </p:txBody>
      </p:sp>
      <p:sp>
        <p:nvSpPr>
          <p:cNvPr id="25603" name="Rectangle 3"/>
          <p:cNvSpPr>
            <a:spLocks noGrp="1" noChangeArrowheads="1"/>
          </p:cNvSpPr>
          <p:nvPr>
            <p:ph idx="1"/>
          </p:nvPr>
        </p:nvSpPr>
        <p:spPr>
          <a:xfrm>
            <a:off x="392151" y="980379"/>
            <a:ext cx="8264525" cy="4306888"/>
          </a:xfrm>
        </p:spPr>
        <p:txBody>
          <a:bodyPr/>
          <a:lstStyle/>
          <a:p>
            <a:pPr marL="457200" indent="-457200">
              <a:spcBef>
                <a:spcPts val="1200"/>
              </a:spcBef>
              <a:buFontTx/>
              <a:buAutoNum type="arabicPeriod"/>
            </a:pPr>
            <a:r>
              <a:rPr lang="es-ES" b="1" dirty="0" smtClean="0"/>
              <a:t>Gobernanza:</a:t>
            </a:r>
            <a:r>
              <a:rPr lang="es-ES" dirty="0" smtClean="0"/>
              <a:t> un comité de estándares, compuesto por múltiples actores involucrados y a nivel de país, aprueba indicadores, procesos e informes</a:t>
            </a:r>
          </a:p>
          <a:p>
            <a:pPr marL="457200" indent="-457200">
              <a:spcBef>
                <a:spcPts val="1200"/>
              </a:spcBef>
              <a:buFontTx/>
              <a:buAutoNum type="arabicPeriod"/>
            </a:pPr>
            <a:r>
              <a:rPr lang="es-ES" b="1" dirty="0" smtClean="0"/>
              <a:t>Interpretación: </a:t>
            </a:r>
            <a:r>
              <a:rPr lang="es-ES" dirty="0" smtClean="0"/>
              <a:t> enfoque participativo en los procesos de desarrollar indicadores específicos para el país, así como de evaluación.</a:t>
            </a:r>
          </a:p>
          <a:p>
            <a:pPr marL="457200" indent="-457200">
              <a:spcBef>
                <a:spcPts val="1200"/>
              </a:spcBef>
              <a:buFontTx/>
              <a:buAutoNum type="arabicPeriod"/>
            </a:pPr>
            <a:r>
              <a:rPr lang="es-ES" b="1" dirty="0" smtClean="0"/>
              <a:t>Evaluación:</a:t>
            </a:r>
          </a:p>
          <a:p>
            <a:pPr marL="914400" lvl="1" indent="-514350">
              <a:spcBef>
                <a:spcPts val="1200"/>
              </a:spcBef>
              <a:buFontTx/>
              <a:buAutoNum type="alphaLcPeriod"/>
            </a:pPr>
            <a:r>
              <a:rPr lang="es-ES" dirty="0" smtClean="0"/>
              <a:t>Monitorear – recogida de información para evaluar el rendimiento</a:t>
            </a:r>
          </a:p>
          <a:p>
            <a:pPr marL="914400" lvl="1" indent="-514350">
              <a:spcBef>
                <a:spcPts val="1200"/>
              </a:spcBef>
              <a:buFontTx/>
              <a:buAutoNum type="alphaLcPeriod"/>
            </a:pPr>
            <a:r>
              <a:rPr lang="es-ES" dirty="0" smtClean="0"/>
              <a:t>Revisar – por las partes interesadas, para asegurar que la información es precisa y creíble</a:t>
            </a:r>
          </a:p>
          <a:p>
            <a:pPr marL="914400" lvl="1" indent="-514350">
              <a:spcBef>
                <a:spcPts val="1200"/>
              </a:spcBef>
              <a:buFontTx/>
              <a:buAutoNum type="alphaLcPeriod"/>
            </a:pPr>
            <a:r>
              <a:rPr lang="es-ES" dirty="0" smtClean="0"/>
              <a:t>Informar– comunicar la evaluación y asegurar la transparencia</a:t>
            </a:r>
          </a:p>
          <a:p>
            <a:pPr marL="457200" indent="-457200">
              <a:buFontTx/>
              <a:buNone/>
            </a:pPr>
            <a:r>
              <a:rPr lang="en-GB" dirty="0" smtClean="0"/>
              <a:t>	</a:t>
            </a:r>
            <a:endParaRPr lang="en-GB" i="1" dirty="0" smtClean="0"/>
          </a:p>
          <a:p>
            <a:pPr marL="457200" indent="-457200">
              <a:buFontTx/>
              <a:buNone/>
            </a:pPr>
            <a:endParaRPr lang="en-US" i="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down)">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down)">
                                      <p:cBhvr>
                                        <p:cTn id="17" dur="500"/>
                                        <p:tgtEl>
                                          <p:spTgt spid="2560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wipe(down)">
                                      <p:cBhvr>
                                        <p:cTn id="20" dur="500"/>
                                        <p:tgtEl>
                                          <p:spTgt spid="2560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wipe(down)">
                                      <p:cBhvr>
                                        <p:cTn id="23" dur="500"/>
                                        <p:tgtEl>
                                          <p:spTgt spid="2560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wipe(down)">
                                      <p:cBhvr>
                                        <p:cTn id="26"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6088" y="268288"/>
            <a:ext cx="8037512" cy="1196975"/>
          </a:xfrm>
        </p:spPr>
        <p:txBody>
          <a:bodyPr/>
          <a:lstStyle/>
          <a:p>
            <a:pPr eaLnBrk="1" hangingPunct="1"/>
            <a:r>
              <a:rPr lang="es-ES" dirty="0" smtClean="0"/>
              <a:t>CMNUCC– Acuerdos Cancún</a:t>
            </a:r>
            <a:endParaRPr lang="es-ES" sz="2500" dirty="0" smtClean="0"/>
          </a:p>
        </p:txBody>
      </p:sp>
      <p:sp>
        <p:nvSpPr>
          <p:cNvPr id="11" name="TextBox 10"/>
          <p:cNvSpPr txBox="1"/>
          <p:nvPr/>
        </p:nvSpPr>
        <p:spPr>
          <a:xfrm>
            <a:off x="392113" y="963613"/>
            <a:ext cx="8037512" cy="4127570"/>
          </a:xfrm>
          <a:prstGeom prst="rect">
            <a:avLst/>
          </a:prstGeom>
          <a:noFill/>
        </p:spPr>
        <p:txBody>
          <a:bodyPr lIns="64291" tIns="32146" rIns="64291" bIns="32146">
            <a:spAutoFit/>
          </a:bodyPr>
          <a:lstStyle/>
          <a:p>
            <a:pPr>
              <a:defRPr/>
            </a:pPr>
            <a:endParaRPr lang="en-US" sz="2200" dirty="0">
              <a:latin typeface="Arial" charset="0"/>
              <a:ea typeface="ＭＳ Ｐゴシック" pitchFamily="-65" charset="-128"/>
              <a:sym typeface="Arial" charset="0"/>
            </a:endParaRPr>
          </a:p>
          <a:p>
            <a:pPr>
              <a:defRPr/>
            </a:pPr>
            <a:r>
              <a:rPr lang="es-ES" sz="2200" dirty="0" smtClean="0">
                <a:solidFill>
                  <a:srgbClr val="404040"/>
                </a:solidFill>
                <a:latin typeface="Arial" charset="0"/>
                <a:ea typeface="ＭＳ Ｐゴシック" pitchFamily="-65" charset="-128"/>
                <a:sym typeface="Arial" charset="0"/>
              </a:rPr>
              <a:t>71. Pide a los miembros países en vía de desarrollo con el objetivo de realizar actividades mencionadas en el párrafo 70 (REDD+),…….que desarrollen los siguientes elementos:</a:t>
            </a:r>
          </a:p>
          <a:p>
            <a:pPr>
              <a:defRPr/>
            </a:pPr>
            <a:endParaRPr lang="es-ES" sz="2200" dirty="0" smtClean="0">
              <a:solidFill>
                <a:srgbClr val="404040"/>
              </a:solidFill>
              <a:latin typeface="Arial" charset="0"/>
              <a:ea typeface="ＭＳ Ｐゴシック" pitchFamily="-65" charset="-128"/>
              <a:sym typeface="Arial" charset="0"/>
            </a:endParaRPr>
          </a:p>
          <a:p>
            <a:pPr marL="520761" indent="-520761">
              <a:defRPr/>
            </a:pPr>
            <a:r>
              <a:rPr lang="es-ES" sz="2200" dirty="0" smtClean="0">
                <a:solidFill>
                  <a:srgbClr val="404040"/>
                </a:solidFill>
                <a:latin typeface="Arial" charset="0"/>
                <a:ea typeface="ＭＳ Ｐゴシック" pitchFamily="-65" charset="-128"/>
                <a:sym typeface="Arial" charset="0"/>
              </a:rPr>
              <a:t>(d) </a:t>
            </a:r>
            <a:r>
              <a:rPr lang="es-ES" sz="2200" u="sng" dirty="0" smtClean="0">
                <a:solidFill>
                  <a:srgbClr val="404040"/>
                </a:solidFill>
                <a:latin typeface="Arial" charset="0"/>
                <a:ea typeface="ＭＳ Ｐゴシック" pitchFamily="-65" charset="-128"/>
                <a:sym typeface="Arial" charset="0"/>
              </a:rPr>
              <a:t>Un sistema para proporcionar información acerca de cómo las salvaguardas</a:t>
            </a:r>
            <a:r>
              <a:rPr lang="es-ES" sz="2200" dirty="0" smtClean="0">
                <a:solidFill>
                  <a:srgbClr val="404040"/>
                </a:solidFill>
                <a:latin typeface="Arial" charset="0"/>
                <a:ea typeface="ＭＳ Ｐゴシック" pitchFamily="-65" charset="-128"/>
                <a:sym typeface="Arial" charset="0"/>
              </a:rPr>
              <a:t> contempladas en el anexo 1 de esta decisión </a:t>
            </a:r>
            <a:r>
              <a:rPr lang="es-ES" sz="2200" u="sng" dirty="0" smtClean="0">
                <a:solidFill>
                  <a:srgbClr val="404040"/>
                </a:solidFill>
                <a:latin typeface="Arial" charset="0"/>
                <a:ea typeface="ＭＳ Ｐゴシック" pitchFamily="-65" charset="-128"/>
                <a:sym typeface="Arial" charset="0"/>
              </a:rPr>
              <a:t>se están abordando y respetado </a:t>
            </a:r>
            <a:r>
              <a:rPr lang="es-ES" sz="2200" dirty="0" smtClean="0">
                <a:solidFill>
                  <a:srgbClr val="404040"/>
                </a:solidFill>
                <a:latin typeface="Arial" charset="0"/>
                <a:ea typeface="ＭＳ Ｐゴシック" pitchFamily="-65" charset="-128"/>
                <a:sym typeface="Arial" charset="0"/>
              </a:rPr>
              <a:t>en toda la ejecución de la actividades mencionadas en el párrafo 70, dentro del respeto de la soberanía; </a:t>
            </a:r>
          </a:p>
          <a:p>
            <a:pPr>
              <a:defRPr/>
            </a:pPr>
            <a:endParaRPr lang="en-US" sz="2200" dirty="0">
              <a:latin typeface="Arial" charset="0"/>
              <a:ea typeface="ＭＳ Ｐゴシック" pitchFamily="-65" charset="-128"/>
              <a:sym typeface="Arial" charset="0"/>
            </a:endParaRPr>
          </a:p>
          <a:p>
            <a:pPr>
              <a:spcAft>
                <a:spcPts val="844"/>
              </a:spcAft>
              <a:defRPr/>
            </a:pPr>
            <a:endParaRPr lang="en-US" sz="2200" dirty="0">
              <a:solidFill>
                <a:schemeClr val="bg1"/>
              </a:solidFill>
              <a:latin typeface="Arial" charset="0"/>
              <a:ea typeface="ＭＳ Ｐゴシック" pitchFamily="-65" charset="-128"/>
              <a:sym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6088" y="268288"/>
            <a:ext cx="8037512" cy="1196975"/>
          </a:xfrm>
        </p:spPr>
        <p:txBody>
          <a:bodyPr/>
          <a:lstStyle/>
          <a:p>
            <a:pPr eaLnBrk="1" hangingPunct="1"/>
            <a:r>
              <a:rPr lang="es-ES" dirty="0" smtClean="0"/>
              <a:t>CMNUCC– Acuerdos Cancún</a:t>
            </a:r>
            <a:endParaRPr lang="en-US" sz="2500" dirty="0" smtClean="0"/>
          </a:p>
        </p:txBody>
      </p:sp>
      <p:sp>
        <p:nvSpPr>
          <p:cNvPr id="11" name="TextBox 10"/>
          <p:cNvSpPr txBox="1"/>
          <p:nvPr/>
        </p:nvSpPr>
        <p:spPr>
          <a:xfrm>
            <a:off x="392112" y="933857"/>
            <a:ext cx="8751888" cy="5286862"/>
          </a:xfrm>
          <a:prstGeom prst="rect">
            <a:avLst/>
          </a:prstGeom>
          <a:noFill/>
        </p:spPr>
        <p:txBody>
          <a:bodyPr wrap="square" lIns="64291" tIns="32146" rIns="64291" bIns="32146">
            <a:spAutoFit/>
          </a:bodyPr>
          <a:lstStyle/>
          <a:p>
            <a:pPr>
              <a:defRPr/>
            </a:pPr>
            <a:r>
              <a:rPr lang="es-ES" sz="2200" dirty="0" smtClean="0">
                <a:solidFill>
                  <a:srgbClr val="404040"/>
                </a:solidFill>
                <a:latin typeface="Arial" charset="0"/>
                <a:ea typeface="ＭＳ Ｐゴシック" pitchFamily="-65" charset="-128"/>
                <a:sym typeface="Arial" charset="0"/>
              </a:rPr>
              <a:t>Anexo 1. Salvaguardas:  </a:t>
            </a:r>
          </a:p>
          <a:p>
            <a:pPr>
              <a:defRPr/>
            </a:pPr>
            <a:endParaRPr lang="es-ES" sz="2200" dirty="0" smtClean="0">
              <a:solidFill>
                <a:srgbClr val="404040"/>
              </a:solidFill>
              <a:latin typeface="Arial" charset="0"/>
              <a:ea typeface="ＭＳ Ｐゴシック" pitchFamily="-65" charset="-128"/>
              <a:sym typeface="Arial" charset="0"/>
            </a:endParaRPr>
          </a:p>
          <a:p>
            <a:pPr marL="522368" indent="-522368">
              <a:spcAft>
                <a:spcPts val="844"/>
              </a:spcAft>
              <a:buFontTx/>
              <a:buAutoNum type="alphaLcParenBoth"/>
              <a:defRPr/>
            </a:pPr>
            <a:r>
              <a:rPr lang="es-ES" sz="2000" dirty="0" smtClean="0">
                <a:solidFill>
                  <a:srgbClr val="404040"/>
                </a:solidFill>
                <a:latin typeface="Arial" charset="0"/>
                <a:ea typeface="ＭＳ Ｐゴシック" pitchFamily="-65" charset="-128"/>
                <a:sym typeface="Arial" charset="0"/>
              </a:rPr>
              <a:t>Objetivos de programas forestales nacionales y los convenios y acuerdos internacionales relevantes; </a:t>
            </a:r>
          </a:p>
          <a:p>
            <a:pPr marL="522368" indent="-522368">
              <a:spcAft>
                <a:spcPts val="844"/>
              </a:spcAft>
              <a:buFontTx/>
              <a:buAutoNum type="alphaLcParenBoth"/>
              <a:defRPr/>
            </a:pPr>
            <a:r>
              <a:rPr lang="es-ES" sz="2000" dirty="0" smtClean="0">
                <a:solidFill>
                  <a:srgbClr val="404040"/>
                </a:solidFill>
                <a:latin typeface="Arial" charset="0"/>
                <a:ea typeface="ＭＳ Ｐゴシック" pitchFamily="-65" charset="-128"/>
                <a:sym typeface="Arial" charset="0"/>
              </a:rPr>
              <a:t>Estructuras de gobernanza forestal nacional transparentes y eficaces; </a:t>
            </a:r>
          </a:p>
          <a:p>
            <a:pPr marL="522368" indent="-522368">
              <a:spcAft>
                <a:spcPts val="844"/>
              </a:spcAft>
              <a:buFontTx/>
              <a:buAutoNum type="alphaLcParenBoth"/>
              <a:defRPr/>
            </a:pPr>
            <a:r>
              <a:rPr lang="es-ES" sz="2000" dirty="0" smtClean="0">
                <a:solidFill>
                  <a:srgbClr val="404040"/>
                </a:solidFill>
                <a:latin typeface="Arial" charset="0"/>
                <a:ea typeface="ＭＳ Ｐゴシック" pitchFamily="-65" charset="-128"/>
                <a:sym typeface="Arial" charset="0"/>
              </a:rPr>
              <a:t>Respeto por el conocimiento y derechos de pueblos indígenas y miembros de comunidades locales; </a:t>
            </a:r>
          </a:p>
          <a:p>
            <a:pPr marL="522368" indent="-522368">
              <a:spcAft>
                <a:spcPts val="844"/>
              </a:spcAft>
              <a:buFont typeface="+mj-lt"/>
              <a:buAutoNum type="alphaLcParenR" startAt="4"/>
              <a:defRPr/>
            </a:pPr>
            <a:r>
              <a:rPr lang="es-ES" sz="2000" dirty="0" smtClean="0">
                <a:solidFill>
                  <a:srgbClr val="404040"/>
                </a:solidFill>
                <a:latin typeface="Arial" charset="0"/>
                <a:ea typeface="ＭＳ Ｐゴシック" pitchFamily="-65" charset="-128"/>
                <a:sym typeface="Arial" charset="0"/>
              </a:rPr>
              <a:t>Participación plena y efectiva de todas partes interesadas relevantes; </a:t>
            </a:r>
          </a:p>
          <a:p>
            <a:pPr marL="522368" indent="-522368">
              <a:spcAft>
                <a:spcPts val="844"/>
              </a:spcAft>
              <a:buFont typeface="+mj-lt"/>
              <a:buAutoNum type="alphaLcParenR" startAt="4"/>
              <a:defRPr/>
            </a:pPr>
            <a:r>
              <a:rPr lang="es-ES" sz="2000" dirty="0" smtClean="0">
                <a:solidFill>
                  <a:srgbClr val="404040"/>
                </a:solidFill>
                <a:latin typeface="Arial" charset="0"/>
                <a:ea typeface="ＭＳ Ｐゴシック" pitchFamily="-65" charset="-128"/>
                <a:sym typeface="Arial" charset="0"/>
              </a:rPr>
              <a:t>Conservación de bosques naturales y diversidad biológica, </a:t>
            </a:r>
          </a:p>
          <a:p>
            <a:pPr marL="979568" lvl="1" indent="-522368">
              <a:spcAft>
                <a:spcPts val="844"/>
              </a:spcAft>
              <a:buFont typeface="Arial" pitchFamily="34" charset="0"/>
              <a:buChar char="•"/>
              <a:defRPr/>
            </a:pPr>
            <a:r>
              <a:rPr lang="es-ES" sz="2000" dirty="0" smtClean="0">
                <a:solidFill>
                  <a:srgbClr val="404040"/>
                </a:solidFill>
                <a:latin typeface="Arial" charset="0"/>
                <a:ea typeface="ＭＳ Ｐゴシック" pitchFamily="-65" charset="-128"/>
                <a:sym typeface="Arial" charset="0"/>
              </a:rPr>
              <a:t>No usada para la conversión de bosques naturales,</a:t>
            </a:r>
          </a:p>
          <a:p>
            <a:pPr marL="979568" lvl="1" indent="-522368">
              <a:spcAft>
                <a:spcPts val="844"/>
              </a:spcAft>
              <a:buFont typeface="Arial" pitchFamily="34" charset="0"/>
              <a:buChar char="•"/>
              <a:defRPr/>
            </a:pPr>
            <a:r>
              <a:rPr lang="es-ES" sz="2000" dirty="0" smtClean="0">
                <a:solidFill>
                  <a:srgbClr val="404040"/>
                </a:solidFill>
                <a:latin typeface="Arial" charset="0"/>
                <a:ea typeface="ＭＳ Ｐゴシック" pitchFamily="-65" charset="-128"/>
                <a:sym typeface="Arial" charset="0"/>
              </a:rPr>
              <a:t>Incentiva la protección y conservación de bosques naturales y sus servicios ecosistémicos</a:t>
            </a:r>
            <a:r>
              <a:rPr lang="es-ES" sz="2000" dirty="0">
                <a:solidFill>
                  <a:srgbClr val="404040"/>
                </a:solidFill>
                <a:latin typeface="Arial" charset="0"/>
                <a:ea typeface="ＭＳ Ｐゴシック" pitchFamily="-65" charset="-128"/>
                <a:sym typeface="Arial" charset="0"/>
              </a:rPr>
              <a:t>,</a:t>
            </a:r>
            <a:r>
              <a:rPr lang="es-ES" sz="2000" dirty="0" smtClean="0">
                <a:solidFill>
                  <a:srgbClr val="404040"/>
                </a:solidFill>
                <a:latin typeface="Arial" charset="0"/>
                <a:ea typeface="ＭＳ Ｐゴシック" pitchFamily="-65" charset="-128"/>
                <a:sym typeface="Arial" charset="0"/>
              </a:rPr>
              <a:t> </a:t>
            </a:r>
          </a:p>
          <a:p>
            <a:pPr marL="979568" lvl="1" indent="-522368">
              <a:spcAft>
                <a:spcPts val="844"/>
              </a:spcAft>
              <a:buFont typeface="Arial" pitchFamily="34" charset="0"/>
              <a:buChar char="•"/>
              <a:defRPr/>
            </a:pPr>
            <a:r>
              <a:rPr lang="es-ES" sz="2000" dirty="0" smtClean="0">
                <a:solidFill>
                  <a:srgbClr val="404040"/>
                </a:solidFill>
                <a:latin typeface="Arial" charset="0"/>
                <a:ea typeface="ＭＳ Ｐゴシック" pitchFamily="-65" charset="-128"/>
                <a:sym typeface="Arial" charset="0"/>
              </a:rPr>
              <a:t>Aumentar otros beneficios ambientales y sociales;</a:t>
            </a:r>
          </a:p>
          <a:p>
            <a:pPr marL="522368" indent="-522368">
              <a:spcAft>
                <a:spcPts val="844"/>
              </a:spcAft>
              <a:buFontTx/>
              <a:buAutoNum type="alphaLcParenBoth"/>
              <a:defRPr/>
            </a:pPr>
            <a:endParaRPr lang="en-US" sz="2200" dirty="0">
              <a:solidFill>
                <a:schemeClr val="bg1"/>
              </a:solidFill>
              <a:latin typeface="Arial" charset="0"/>
              <a:ea typeface="ＭＳ Ｐゴシック" pitchFamily="-65" charset="-128"/>
              <a:sym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7663" y="207963"/>
            <a:ext cx="7772400" cy="906462"/>
          </a:xfrm>
        </p:spPr>
        <p:txBody>
          <a:bodyPr/>
          <a:lstStyle/>
          <a:p>
            <a:r>
              <a:rPr lang="es-GT" dirty="0" smtClean="0"/>
              <a:t>Estándares Sociales y Ambientales REDD+</a:t>
            </a:r>
            <a:br>
              <a:rPr lang="es-GT" dirty="0" smtClean="0"/>
            </a:br>
            <a:r>
              <a:rPr lang="es-GT" b="0" dirty="0" smtClean="0"/>
              <a:t>¿</a:t>
            </a:r>
            <a:r>
              <a:rPr lang="es-GT" dirty="0" smtClean="0"/>
              <a:t>Qué son? </a:t>
            </a:r>
          </a:p>
        </p:txBody>
      </p:sp>
      <p:sp>
        <p:nvSpPr>
          <p:cNvPr id="9219" name="Content Placeholder 2"/>
          <p:cNvSpPr>
            <a:spLocks noGrp="1"/>
          </p:cNvSpPr>
          <p:nvPr>
            <p:ph idx="1"/>
          </p:nvPr>
        </p:nvSpPr>
        <p:spPr>
          <a:xfrm>
            <a:off x="381000" y="1296988"/>
            <a:ext cx="8529638" cy="3619500"/>
          </a:xfrm>
        </p:spPr>
        <p:txBody>
          <a:bodyPr/>
          <a:lstStyle/>
          <a:p>
            <a:pPr>
              <a:spcBef>
                <a:spcPts val="1200"/>
              </a:spcBef>
            </a:pPr>
            <a:r>
              <a:rPr lang="es-ES" sz="2000" dirty="0" smtClean="0"/>
              <a:t>Consistan de </a:t>
            </a:r>
            <a:r>
              <a:rPr lang="es-ES" sz="2000" b="1" i="1" dirty="0" smtClean="0"/>
              <a:t>principios, criterios e indicadores</a:t>
            </a:r>
            <a:r>
              <a:rPr lang="es-ES" sz="2000" dirty="0" smtClean="0"/>
              <a:t> que definen las condiciones necesarias para lograr alto desempeño</a:t>
            </a:r>
            <a:r>
              <a:rPr lang="es-ES" sz="2000" b="1" i="1" dirty="0" smtClean="0"/>
              <a:t> </a:t>
            </a:r>
            <a:r>
              <a:rPr lang="es-ES" sz="2000" dirty="0" smtClean="0"/>
              <a:t>social y ambiental</a:t>
            </a:r>
          </a:p>
          <a:p>
            <a:pPr>
              <a:spcBef>
                <a:spcPts val="1200"/>
              </a:spcBef>
            </a:pPr>
            <a:r>
              <a:rPr lang="es-ES" sz="2000" dirty="0" smtClean="0"/>
              <a:t>Proveer </a:t>
            </a:r>
            <a:r>
              <a:rPr lang="es-ES" sz="2000" b="1" i="1" dirty="0" smtClean="0"/>
              <a:t>un marco para la evaluación del desempeño social y ambiental </a:t>
            </a:r>
            <a:r>
              <a:rPr lang="es-ES" sz="2000" dirty="0" smtClean="0"/>
              <a:t>mediante un proceso de evaluación de múltiples actores involucrados</a:t>
            </a:r>
          </a:p>
          <a:p>
            <a:pPr>
              <a:spcBef>
                <a:spcPts val="1200"/>
              </a:spcBef>
            </a:pPr>
            <a:r>
              <a:rPr lang="es-ES" sz="2000" dirty="0" smtClean="0"/>
              <a:t>Apoyan el </a:t>
            </a:r>
            <a:r>
              <a:rPr lang="es-ES" sz="2000" b="1" i="1" dirty="0" smtClean="0"/>
              <a:t>diseño, implementación y evaluación de los programas REDD+ dirigidos por gobiernos</a:t>
            </a:r>
            <a:r>
              <a:rPr lang="es-ES" sz="2000" dirty="0" smtClean="0"/>
              <a:t>, lo que permite una evaluación consistente, independientemente de la fuente de financiación.</a:t>
            </a:r>
          </a:p>
          <a:p>
            <a:pPr>
              <a:spcBef>
                <a:spcPts val="1200"/>
              </a:spcBef>
            </a:pPr>
            <a:r>
              <a:rPr lang="es-ES" sz="2000" dirty="0" smtClean="0"/>
              <a:t>Tratan de </a:t>
            </a:r>
            <a:r>
              <a:rPr lang="es-ES" sz="2000" b="1" i="1" dirty="0" smtClean="0"/>
              <a:t>aumentar los beneficios</a:t>
            </a:r>
            <a:r>
              <a:rPr lang="es-ES" sz="2000" dirty="0" smtClean="0"/>
              <a:t>, así como </a:t>
            </a:r>
            <a:r>
              <a:rPr lang="es-ES" sz="2000" b="1" i="1" dirty="0" smtClean="0"/>
              <a:t>evitar el daño</a:t>
            </a:r>
            <a:r>
              <a:rPr lang="es-ES" sz="2000" dirty="0" smtClean="0"/>
              <a:t>.</a:t>
            </a:r>
            <a:endParaRPr lang="en-US" sz="2000" dirty="0" smtClean="0"/>
          </a:p>
        </p:txBody>
      </p:sp>
      <p:pic>
        <p:nvPicPr>
          <p:cNvPr id="10244" name="Picture 11"/>
          <p:cNvPicPr>
            <a:picLocks noChangeAspect="1" noChangeArrowheads="1"/>
          </p:cNvPicPr>
          <p:nvPr/>
        </p:nvPicPr>
        <p:blipFill>
          <a:blip r:embed="rId2"/>
          <a:srcRect/>
          <a:stretch>
            <a:fillRect/>
          </a:stretch>
        </p:blipFill>
        <p:spPr bwMode="auto">
          <a:xfrm>
            <a:off x="0" y="5081588"/>
            <a:ext cx="9144000" cy="1776412"/>
          </a:xfrm>
          <a:prstGeom prst="rect">
            <a:avLst/>
          </a:prstGeom>
          <a:noFill/>
          <a:ln w="6350">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dow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down)">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28875" y="231775"/>
            <a:ext cx="5913438" cy="1196975"/>
          </a:xfrm>
        </p:spPr>
        <p:txBody>
          <a:bodyPr/>
          <a:lstStyle/>
          <a:p>
            <a:pPr eaLnBrk="1" hangingPunct="1"/>
            <a:r>
              <a:rPr lang="es-ES" dirty="0" smtClean="0"/>
              <a:t>FCPF enfoque de salvaguardas</a:t>
            </a:r>
          </a:p>
        </p:txBody>
      </p:sp>
      <p:sp>
        <p:nvSpPr>
          <p:cNvPr id="28675" name="Rectangle 3"/>
          <p:cNvSpPr>
            <a:spLocks noGrp="1" noChangeArrowheads="1"/>
          </p:cNvSpPr>
          <p:nvPr>
            <p:ph type="body" idx="1"/>
          </p:nvPr>
        </p:nvSpPr>
        <p:spPr>
          <a:xfrm>
            <a:off x="263525" y="1758950"/>
            <a:ext cx="8318500" cy="3800475"/>
          </a:xfrm>
        </p:spPr>
        <p:txBody>
          <a:bodyPr/>
          <a:lstStyle/>
          <a:p>
            <a:pPr>
              <a:lnSpc>
                <a:spcPct val="90000"/>
              </a:lnSpc>
              <a:spcBef>
                <a:spcPts val="850"/>
              </a:spcBef>
            </a:pPr>
            <a:r>
              <a:rPr lang="es-ES" sz="2000" dirty="0" smtClean="0"/>
              <a:t>Implementación de todas las políticas y procedimientos de salvaguardia del Banco Mundial</a:t>
            </a:r>
          </a:p>
          <a:p>
            <a:pPr>
              <a:lnSpc>
                <a:spcPct val="90000"/>
              </a:lnSpc>
              <a:spcBef>
                <a:spcPts val="1200"/>
              </a:spcBef>
            </a:pPr>
            <a:r>
              <a:rPr lang="es-ES" sz="2000" b="1" dirty="0" smtClean="0"/>
              <a:t>Evaluación Ambiental y Social Estratégica </a:t>
            </a:r>
            <a:r>
              <a:rPr lang="es-ES" sz="2000" dirty="0" smtClean="0"/>
              <a:t>(SESA, por sus siglas en inglés)</a:t>
            </a:r>
          </a:p>
          <a:p>
            <a:pPr lvl="1">
              <a:lnSpc>
                <a:spcPct val="90000"/>
              </a:lnSpc>
              <a:spcBef>
                <a:spcPts val="850"/>
              </a:spcBef>
            </a:pPr>
            <a:r>
              <a:rPr lang="es-ES" sz="1600" dirty="0" smtClean="0"/>
              <a:t>Intenta mejorar políticas y medidas REDD+ en su fase de diseño</a:t>
            </a:r>
          </a:p>
          <a:p>
            <a:pPr lvl="1">
              <a:lnSpc>
                <a:spcPct val="90000"/>
              </a:lnSpc>
              <a:spcBef>
                <a:spcPts val="850"/>
              </a:spcBef>
            </a:pPr>
            <a:r>
              <a:rPr lang="es-ES" sz="1600" dirty="0" smtClean="0"/>
              <a:t>Proceso participativo de consulta y análisis de impactos ambientales y sociales</a:t>
            </a:r>
          </a:p>
          <a:p>
            <a:pPr>
              <a:lnSpc>
                <a:spcPct val="90000"/>
              </a:lnSpc>
              <a:spcBef>
                <a:spcPts val="1200"/>
              </a:spcBef>
            </a:pPr>
            <a:r>
              <a:rPr lang="es-ES" sz="2000" b="1" dirty="0" smtClean="0"/>
              <a:t>Marco de Manejo Ambiental y Social </a:t>
            </a:r>
            <a:r>
              <a:rPr lang="es-ES" sz="2000" dirty="0" smtClean="0"/>
              <a:t>(ESMF, por sus siglas en inglés) </a:t>
            </a:r>
          </a:p>
          <a:p>
            <a:pPr lvl="1">
              <a:lnSpc>
                <a:spcPct val="90000"/>
              </a:lnSpc>
              <a:spcBef>
                <a:spcPts val="1200"/>
              </a:spcBef>
            </a:pPr>
            <a:r>
              <a:rPr lang="es-ES" sz="1600" dirty="0" smtClean="0"/>
              <a:t>Intenta mitigar y manejar riesgos con respeto a salvaguardas del Banco Mundial</a:t>
            </a:r>
          </a:p>
          <a:p>
            <a:pPr lvl="1">
              <a:lnSpc>
                <a:spcPct val="90000"/>
              </a:lnSpc>
              <a:spcBef>
                <a:spcPts val="850"/>
              </a:spcBef>
            </a:pPr>
            <a:r>
              <a:rPr lang="es-ES" sz="1600" dirty="0" smtClean="0"/>
              <a:t>Define y monitorea acciones de mitigación para “no daño”</a:t>
            </a:r>
          </a:p>
          <a:p>
            <a:pPr>
              <a:lnSpc>
                <a:spcPct val="90000"/>
              </a:lnSpc>
              <a:spcBef>
                <a:spcPts val="850"/>
              </a:spcBef>
            </a:pPr>
            <a:endParaRPr lang="en-GB" sz="2000" dirty="0" smtClean="0"/>
          </a:p>
          <a:p>
            <a:pPr lvl="1" eaLnBrk="1" hangingPunct="1">
              <a:spcBef>
                <a:spcPts val="850"/>
              </a:spcBef>
            </a:pPr>
            <a:endParaRPr lang="en-GB" dirty="0" smtClean="0"/>
          </a:p>
        </p:txBody>
      </p:sp>
      <p:pic>
        <p:nvPicPr>
          <p:cNvPr id="28676" name="Picture 48" descr="FCPF.jpg"/>
          <p:cNvPicPr>
            <a:picLocks noChangeAspect="1"/>
          </p:cNvPicPr>
          <p:nvPr/>
        </p:nvPicPr>
        <p:blipFill>
          <a:blip r:embed="rId3"/>
          <a:srcRect/>
          <a:stretch>
            <a:fillRect/>
          </a:stretch>
        </p:blipFill>
        <p:spPr bwMode="auto">
          <a:xfrm>
            <a:off x="0" y="0"/>
            <a:ext cx="2078038" cy="1508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347663" y="1125538"/>
            <a:ext cx="8472487" cy="5249862"/>
          </a:xfrm>
        </p:spPr>
        <p:txBody>
          <a:bodyPr/>
          <a:lstStyle/>
          <a:p>
            <a:pPr eaLnBrk="1" hangingPunct="1">
              <a:lnSpc>
                <a:spcPct val="90000"/>
              </a:lnSpc>
              <a:buFont typeface="Arial" pitchFamily="34" charset="0"/>
              <a:buChar char="•"/>
              <a:defRPr/>
            </a:pPr>
            <a:r>
              <a:rPr lang="es-ES" sz="1800" dirty="0" smtClean="0"/>
              <a:t>Responsabilidad de defender las convenciones, declaraciones y políticas de las Naciones Unidas</a:t>
            </a:r>
          </a:p>
          <a:p>
            <a:pPr eaLnBrk="1" hangingPunct="1">
              <a:lnSpc>
                <a:spcPct val="90000"/>
              </a:lnSpc>
              <a:spcBef>
                <a:spcPts val="1200"/>
              </a:spcBef>
              <a:buFont typeface="Arial" pitchFamily="34" charset="0"/>
              <a:buChar char="•"/>
              <a:defRPr/>
            </a:pPr>
            <a:r>
              <a:rPr lang="es-ES" sz="1800" b="1" dirty="0" smtClean="0"/>
              <a:t>Principios y Criterios Sociales y Ambientales</a:t>
            </a:r>
          </a:p>
          <a:p>
            <a:pPr lvl="1">
              <a:defRPr/>
            </a:pPr>
            <a:r>
              <a:rPr lang="es-ES" sz="1400" dirty="0" smtClean="0"/>
              <a:t>Intenta proporcionar Programa UN-REDD con un marco para asegurar que sus actividades promueven beneficios sociales y ambientales, y reducen los riesgos de REDD+</a:t>
            </a:r>
          </a:p>
          <a:p>
            <a:pPr>
              <a:spcBef>
                <a:spcPts val="1200"/>
              </a:spcBef>
              <a:buFont typeface="Arial" pitchFamily="34" charset="0"/>
              <a:buChar char="•"/>
              <a:defRPr/>
            </a:pPr>
            <a:r>
              <a:rPr lang="es-ES" sz="1800" b="1" dirty="0" smtClean="0"/>
              <a:t>Herramienta de Identificación, Mitigación y Evaluación de Riesgos (RIMAT, por sus siglas en inglés)</a:t>
            </a:r>
          </a:p>
          <a:p>
            <a:pPr lvl="1">
              <a:lnSpc>
                <a:spcPct val="90000"/>
              </a:lnSpc>
              <a:defRPr/>
            </a:pPr>
            <a:r>
              <a:rPr lang="es-ES" sz="1400" dirty="0" smtClean="0"/>
              <a:t>Intenta identificar  riesgos y propone estrategias de mitigarlos.</a:t>
            </a:r>
          </a:p>
          <a:p>
            <a:pPr lvl="1">
              <a:lnSpc>
                <a:spcPct val="90000"/>
              </a:lnSpc>
              <a:defRPr/>
            </a:pPr>
            <a:r>
              <a:rPr lang="es-ES" sz="1400" dirty="0" smtClean="0"/>
              <a:t>‘Registro de riesgo’ monitorea progreso abordando los riesgos</a:t>
            </a:r>
          </a:p>
          <a:p>
            <a:pPr>
              <a:spcBef>
                <a:spcPts val="1200"/>
              </a:spcBef>
              <a:defRPr/>
            </a:pPr>
            <a:r>
              <a:rPr lang="es-ES" sz="1800" b="1" dirty="0" smtClean="0"/>
              <a:t>Evaluación Participativa de Gobernanza (PGA, por sus siglas en inglés)</a:t>
            </a:r>
            <a:endParaRPr lang="es-ES" sz="1800" dirty="0" smtClean="0"/>
          </a:p>
          <a:p>
            <a:pPr lvl="1">
              <a:lnSpc>
                <a:spcPct val="90000"/>
              </a:lnSpc>
              <a:defRPr/>
            </a:pPr>
            <a:r>
              <a:rPr lang="es-ES" sz="1400" dirty="0" smtClean="0"/>
              <a:t>Intenta evaluar gobernanza para mejorar diseño e implementación </a:t>
            </a:r>
          </a:p>
          <a:p>
            <a:pPr lvl="1">
              <a:lnSpc>
                <a:spcPct val="90000"/>
              </a:lnSpc>
              <a:defRPr/>
            </a:pPr>
            <a:r>
              <a:rPr lang="es-ES" sz="1400" dirty="0" smtClean="0"/>
              <a:t>Evaluación participativa e identificación de indicadores a nivel de país </a:t>
            </a:r>
          </a:p>
          <a:p>
            <a:pPr lvl="1">
              <a:lnSpc>
                <a:spcPct val="90000"/>
              </a:lnSpc>
              <a:defRPr/>
            </a:pPr>
            <a:r>
              <a:rPr lang="es-ES" sz="1400" dirty="0" smtClean="0"/>
              <a:t>Proceso voluntario para países</a:t>
            </a:r>
          </a:p>
          <a:p>
            <a:pPr>
              <a:lnSpc>
                <a:spcPct val="90000"/>
              </a:lnSpc>
              <a:defRPr/>
            </a:pPr>
            <a:r>
              <a:rPr lang="es-ES" sz="1800" b="1" dirty="0" smtClean="0"/>
              <a:t>Orientación Marco para el Suministro de Información sobre Salvaguardas Gubernamentales REDD+</a:t>
            </a:r>
          </a:p>
          <a:p>
            <a:pPr lvl="1">
              <a:lnSpc>
                <a:spcPct val="90000"/>
              </a:lnSpc>
              <a:defRPr/>
            </a:pPr>
            <a:r>
              <a:rPr lang="es-ES" sz="1400" dirty="0" smtClean="0"/>
              <a:t>Sugiere consideraciones para proporcionar información sobre salvaguardas gubernamentales</a:t>
            </a:r>
          </a:p>
          <a:p>
            <a:pPr lvl="4">
              <a:spcBef>
                <a:spcPts val="0"/>
              </a:spcBef>
              <a:buFontTx/>
              <a:buNone/>
              <a:defRPr/>
            </a:pPr>
            <a:endParaRPr lang="en-GB" sz="2000" b="1" dirty="0" smtClean="0"/>
          </a:p>
          <a:p>
            <a:pPr marL="191981" lvl="1" indent="-194214" eaLnBrk="1" hangingPunct="1">
              <a:lnSpc>
                <a:spcPct val="90000"/>
              </a:lnSpc>
              <a:defRPr/>
            </a:pPr>
            <a:endParaRPr lang="en-US" i="1" dirty="0" smtClean="0"/>
          </a:p>
          <a:p>
            <a:pPr lvl="4">
              <a:defRPr/>
            </a:pPr>
            <a:endParaRPr lang="en-GB" sz="1700" dirty="0" smtClean="0"/>
          </a:p>
        </p:txBody>
      </p:sp>
      <p:pic>
        <p:nvPicPr>
          <p:cNvPr id="29699" name="Picture 5"/>
          <p:cNvPicPr>
            <a:picLocks noChangeAspect="1" noChangeArrowheads="1"/>
          </p:cNvPicPr>
          <p:nvPr/>
        </p:nvPicPr>
        <p:blipFill>
          <a:blip r:embed="rId3"/>
          <a:srcRect/>
          <a:stretch>
            <a:fillRect/>
          </a:stretch>
        </p:blipFill>
        <p:spPr bwMode="auto">
          <a:xfrm>
            <a:off x="179388" y="160338"/>
            <a:ext cx="2143125" cy="868362"/>
          </a:xfrm>
          <a:prstGeom prst="rect">
            <a:avLst/>
          </a:prstGeom>
          <a:noFill/>
          <a:ln w="9525">
            <a:noFill/>
            <a:miter lim="800000"/>
            <a:headEnd/>
            <a:tailEnd/>
          </a:ln>
        </p:spPr>
      </p:pic>
      <p:sp>
        <p:nvSpPr>
          <p:cNvPr id="29700" name="Rectangle 2"/>
          <p:cNvSpPr>
            <a:spLocks noGrp="1" noChangeArrowheads="1"/>
          </p:cNvSpPr>
          <p:nvPr>
            <p:ph type="title"/>
          </p:nvPr>
        </p:nvSpPr>
        <p:spPr>
          <a:xfrm>
            <a:off x="2428875" y="231775"/>
            <a:ext cx="6376988" cy="771835"/>
          </a:xfrm>
        </p:spPr>
        <p:txBody>
          <a:bodyPr/>
          <a:lstStyle/>
          <a:p>
            <a:pPr eaLnBrk="1" hangingPunct="1"/>
            <a:r>
              <a:rPr lang="es-ES" dirty="0" smtClean="0"/>
              <a:t>UN-REDD enfoque de salvaguardas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446088" y="803275"/>
            <a:ext cx="7912100" cy="5251450"/>
          </a:xfrm>
          <a:prstGeom prst="rect">
            <a:avLst/>
          </a:prstGeom>
        </p:spPr>
        <p:txBody>
          <a:bodyPr lIns="64291" tIns="32146" rIns="64291" bIns="32146"/>
          <a:lstStyle/>
          <a:p>
            <a:pPr marL="229931" indent="-229931">
              <a:spcBef>
                <a:spcPct val="50000"/>
              </a:spcBef>
              <a:defRPr/>
            </a:pPr>
            <a:endParaRPr lang="en-GB" sz="2000" kern="0" dirty="0">
              <a:solidFill>
                <a:srgbClr val="FFFFFF"/>
              </a:solidFill>
              <a:ea typeface="MS PGothic" pitchFamily="34" charset="-128"/>
              <a:cs typeface="ＭＳ Ｐゴシック" pitchFamily="-106" charset="-128"/>
            </a:endParaRPr>
          </a:p>
        </p:txBody>
      </p:sp>
      <p:graphicFrame>
        <p:nvGraphicFramePr>
          <p:cNvPr id="6" name="Table 5"/>
          <p:cNvGraphicFramePr>
            <a:graphicFrameLocks noGrp="1"/>
          </p:cNvGraphicFramePr>
          <p:nvPr/>
        </p:nvGraphicFramePr>
        <p:xfrm>
          <a:off x="112713" y="127000"/>
          <a:ext cx="8918916" cy="5725551"/>
        </p:xfrm>
        <a:graphic>
          <a:graphicData uri="http://schemas.openxmlformats.org/drawingml/2006/table">
            <a:tbl>
              <a:tblPr/>
              <a:tblGrid>
                <a:gridCol w="795015"/>
                <a:gridCol w="769826"/>
                <a:gridCol w="4170150"/>
                <a:gridCol w="3183925"/>
              </a:tblGrid>
              <a:tr h="356027">
                <a:tc>
                  <a:txBody>
                    <a:bodyPr/>
                    <a:lstStyle/>
                    <a:p>
                      <a:pPr marL="0" marR="0">
                        <a:lnSpc>
                          <a:spcPct val="115000"/>
                        </a:lnSpc>
                        <a:spcBef>
                          <a:spcPts val="0"/>
                        </a:spcBef>
                        <a:spcAft>
                          <a:spcPts val="0"/>
                        </a:spcAft>
                      </a:pPr>
                      <a:endParaRPr lang="es-ES" sz="1700" b="1"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17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800" b="1" noProof="0" dirty="0" smtClean="0">
                          <a:solidFill>
                            <a:srgbClr val="404040"/>
                          </a:solidFill>
                          <a:latin typeface="Calibri"/>
                          <a:ea typeface="Calibri"/>
                          <a:cs typeface="Times New Roman"/>
                        </a:rPr>
                        <a:t>Fase de diseño</a:t>
                      </a:r>
                      <a:endParaRPr lang="es-ES" sz="1800" b="1"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800" b="1" noProof="0" dirty="0" smtClean="0">
                          <a:solidFill>
                            <a:srgbClr val="404040"/>
                          </a:solidFill>
                          <a:latin typeface="Calibri"/>
                          <a:ea typeface="Calibri"/>
                          <a:cs typeface="Times New Roman"/>
                        </a:rPr>
                        <a:t>Fase de implementación</a:t>
                      </a:r>
                      <a:endParaRPr lang="es-ES" sz="1800" b="1"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254">
                <a:tc rowSpan="2">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FCPF</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 SESA</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Proceso participativo</a:t>
                      </a: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Identifica</a:t>
                      </a:r>
                      <a:r>
                        <a:rPr lang="es-ES" sz="1600" baseline="0" noProof="0" dirty="0" smtClean="0">
                          <a:solidFill>
                            <a:srgbClr val="404040"/>
                          </a:solidFill>
                          <a:latin typeface="Calibri"/>
                          <a:ea typeface="Calibri"/>
                          <a:cs typeface="Times New Roman"/>
                        </a:rPr>
                        <a:t> impactos + y -</a:t>
                      </a:r>
                      <a:endParaRPr lang="es-ES" sz="1600" noProof="0" dirty="0" smtClean="0">
                        <a:solidFill>
                          <a:srgbClr val="404040"/>
                        </a:solidFill>
                        <a:latin typeface="Calibri"/>
                        <a:ea typeface="Calibri"/>
                        <a:cs typeface="Times New Roman"/>
                      </a:endParaRP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Da retroalimentación al diseño</a:t>
                      </a:r>
                      <a:r>
                        <a:rPr lang="es-ES" sz="1600" baseline="0" noProof="0" dirty="0" smtClean="0">
                          <a:solidFill>
                            <a:srgbClr val="404040"/>
                          </a:solidFill>
                          <a:latin typeface="Calibri"/>
                          <a:ea typeface="Calibri"/>
                          <a:cs typeface="Times New Roman"/>
                        </a:rPr>
                        <a:t> </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s-ES" sz="1600"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254">
                <a:tc vMerge="1">
                  <a:txBody>
                    <a:bodyPr/>
                    <a:lstStyle/>
                    <a:p>
                      <a:endParaRPr lang="en-US"/>
                    </a:p>
                  </a:txBody>
                  <a:tcPr/>
                </a:tc>
                <a:tc>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ESMF</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Define acciones de mitigación para salvaguardas</a:t>
                      </a:r>
                      <a:r>
                        <a:rPr lang="es-ES" sz="1600" baseline="0" noProof="0" dirty="0" smtClean="0">
                          <a:solidFill>
                            <a:srgbClr val="404040"/>
                          </a:solidFill>
                          <a:latin typeface="Calibri"/>
                          <a:ea typeface="Calibri"/>
                          <a:cs typeface="Times New Roman"/>
                        </a:rPr>
                        <a:t> del Banco Mundial</a:t>
                      </a:r>
                      <a:endParaRPr lang="es-ES" sz="1600" noProof="0" dirty="0" smtClean="0">
                        <a:solidFill>
                          <a:srgbClr val="404040"/>
                        </a:solidFill>
                        <a:latin typeface="Calibri"/>
                        <a:ea typeface="Calibri"/>
                        <a:cs typeface="Times New Roman"/>
                      </a:endParaRP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Da retroalimentación al diseño</a:t>
                      </a:r>
                      <a:r>
                        <a:rPr lang="es-ES" sz="1600" baseline="0" noProof="0" dirty="0" smtClean="0">
                          <a:solidFill>
                            <a:srgbClr val="404040"/>
                          </a:solidFill>
                          <a:latin typeface="Calibri"/>
                          <a:ea typeface="Calibri"/>
                          <a:cs typeface="Times New Roman"/>
                        </a:rPr>
                        <a:t> </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Monitorea acciones de mitigación (e impactos</a:t>
                      </a:r>
                      <a:r>
                        <a:rPr lang="es-ES" sz="1600" baseline="0" noProof="0" dirty="0" smtClean="0">
                          <a:solidFill>
                            <a:srgbClr val="404040"/>
                          </a:solidFill>
                          <a:latin typeface="Calibri"/>
                          <a:ea typeface="Calibri"/>
                          <a:cs typeface="Times New Roman"/>
                        </a:rPr>
                        <a:t> –vos?)</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43">
                <a:tc rowSpan="2">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UN-REDD</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RIMAT</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Identifica</a:t>
                      </a:r>
                      <a:r>
                        <a:rPr lang="es-ES" sz="1600" baseline="0" noProof="0" dirty="0" smtClean="0">
                          <a:solidFill>
                            <a:srgbClr val="404040"/>
                          </a:solidFill>
                          <a:latin typeface="Calibri"/>
                          <a:ea typeface="Calibri"/>
                          <a:cs typeface="Times New Roman"/>
                        </a:rPr>
                        <a:t> riesgos y acciones de mitigación</a:t>
                      </a: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Da retroalimentación al diseño</a:t>
                      </a:r>
                      <a:r>
                        <a:rPr lang="es-ES" sz="1600" baseline="0" noProof="0" dirty="0" smtClean="0">
                          <a:solidFill>
                            <a:srgbClr val="404040"/>
                          </a:solidFill>
                          <a:latin typeface="Calibri"/>
                          <a:ea typeface="Calibri"/>
                          <a:cs typeface="Times New Roman"/>
                        </a:rPr>
                        <a:t> </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Monitorea progreso</a:t>
                      </a:r>
                      <a:r>
                        <a:rPr lang="es-ES" sz="1600" baseline="0" noProof="0" dirty="0" smtClean="0">
                          <a:solidFill>
                            <a:srgbClr val="404040"/>
                          </a:solidFill>
                          <a:latin typeface="Calibri"/>
                          <a:ea typeface="Calibri"/>
                          <a:cs typeface="Times New Roman"/>
                        </a:rPr>
                        <a:t> para mitigar riesgos</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756">
                <a:tc vMerge="1">
                  <a:txBody>
                    <a:bodyPr/>
                    <a:lstStyle/>
                    <a:p>
                      <a:endParaRPr lang="en-US"/>
                    </a:p>
                  </a:txBody>
                  <a:tcPr/>
                </a:tc>
                <a:tc>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PGA</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Proceso participativo</a:t>
                      </a: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Evalúa gobernanza</a:t>
                      </a: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Da retroalimentación al diseño</a:t>
                      </a:r>
                      <a:r>
                        <a:rPr lang="es-ES" sz="1600" baseline="0" noProof="0" dirty="0" smtClean="0">
                          <a:solidFill>
                            <a:srgbClr val="404040"/>
                          </a:solidFill>
                          <a:latin typeface="Calibri"/>
                          <a:ea typeface="Calibri"/>
                          <a:cs typeface="Times New Roman"/>
                        </a:rPr>
                        <a:t> </a:t>
                      </a:r>
                    </a:p>
                    <a:p>
                      <a:pPr marL="342900" marR="0" lvl="0" indent="-342900">
                        <a:lnSpc>
                          <a:spcPct val="100000"/>
                        </a:lnSpc>
                        <a:spcBef>
                          <a:spcPts val="0"/>
                        </a:spcBef>
                        <a:spcAft>
                          <a:spcPts val="0"/>
                        </a:spcAft>
                        <a:buFont typeface="Symbol"/>
                        <a:buChar char=""/>
                      </a:pPr>
                      <a:r>
                        <a:rPr lang="es-ES" sz="1600" baseline="0" noProof="0" dirty="0" smtClean="0">
                          <a:solidFill>
                            <a:srgbClr val="404040"/>
                          </a:solidFill>
                          <a:latin typeface="Calibri"/>
                          <a:ea typeface="Calibri"/>
                          <a:cs typeface="Times New Roman"/>
                        </a:rPr>
                        <a:t>Identifica indicadores de gobernanza específicos para el país </a:t>
                      </a:r>
                      <a:endParaRPr lang="es-ES" sz="1600" noProof="0" dirty="0" smtClean="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Proces</a:t>
                      </a:r>
                      <a:r>
                        <a:rPr lang="es-ES" sz="1600" baseline="0" noProof="0" dirty="0" smtClean="0">
                          <a:solidFill>
                            <a:srgbClr val="404040"/>
                          </a:solidFill>
                          <a:latin typeface="Calibri"/>
                          <a:ea typeface="Calibri"/>
                          <a:cs typeface="Times New Roman"/>
                        </a:rPr>
                        <a:t>o participativo </a:t>
                      </a:r>
                    </a:p>
                    <a:p>
                      <a:pPr marL="342900" marR="0" lvl="0" indent="-342900">
                        <a:lnSpc>
                          <a:spcPct val="100000"/>
                        </a:lnSpc>
                        <a:spcBef>
                          <a:spcPts val="0"/>
                        </a:spcBef>
                        <a:spcAft>
                          <a:spcPts val="0"/>
                        </a:spcAft>
                        <a:buFont typeface="Symbol"/>
                        <a:buChar char=""/>
                      </a:pPr>
                      <a:r>
                        <a:rPr lang="es-ES" sz="1600" baseline="0" noProof="0" dirty="0" smtClean="0">
                          <a:solidFill>
                            <a:srgbClr val="404040"/>
                          </a:solidFill>
                          <a:latin typeface="Calibri"/>
                          <a:ea typeface="Calibri"/>
                          <a:cs typeface="Times New Roman"/>
                        </a:rPr>
                        <a:t>Monitorea gobernanza</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9017">
                <a:tc>
                  <a:txBody>
                    <a:bodyPr/>
                    <a:lstStyle/>
                    <a:p>
                      <a:pPr marL="0" marR="0">
                        <a:lnSpc>
                          <a:spcPct val="115000"/>
                        </a:lnSpc>
                        <a:spcBef>
                          <a:spcPts val="0"/>
                        </a:spcBef>
                        <a:spcAft>
                          <a:spcPts val="0"/>
                        </a:spcAft>
                      </a:pPr>
                      <a:r>
                        <a:rPr lang="es-ES" sz="1800" b="1" noProof="0" smtClean="0">
                          <a:solidFill>
                            <a:srgbClr val="404040"/>
                          </a:solidFill>
                          <a:latin typeface="Calibri"/>
                          <a:ea typeface="Calibri"/>
                          <a:cs typeface="Times New Roman"/>
                        </a:rPr>
                        <a:t>REDD+ SES</a:t>
                      </a: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1800" b="1" noProof="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Proceso</a:t>
                      </a:r>
                      <a:r>
                        <a:rPr lang="es-ES" sz="1600" baseline="0" noProof="0" dirty="0" smtClean="0">
                          <a:solidFill>
                            <a:srgbClr val="404040"/>
                          </a:solidFill>
                          <a:latin typeface="Calibri"/>
                          <a:ea typeface="Calibri"/>
                          <a:cs typeface="Times New Roman"/>
                        </a:rPr>
                        <a:t> participativo</a:t>
                      </a:r>
                      <a:endParaRPr lang="es-ES" sz="1600" noProof="0" dirty="0" smtClean="0">
                        <a:solidFill>
                          <a:srgbClr val="404040"/>
                        </a:solidFill>
                        <a:latin typeface="Calibri"/>
                        <a:ea typeface="Calibri"/>
                        <a:cs typeface="Times New Roman"/>
                      </a:endParaRP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Identifica indicadores</a:t>
                      </a:r>
                      <a:r>
                        <a:rPr lang="es-ES" sz="1600" baseline="0" noProof="0" dirty="0" smtClean="0">
                          <a:solidFill>
                            <a:srgbClr val="404040"/>
                          </a:solidFill>
                          <a:latin typeface="Calibri"/>
                          <a:ea typeface="Calibri"/>
                          <a:cs typeface="Times New Roman"/>
                        </a:rPr>
                        <a:t> específicos para el país sobre impactos +os y –os y para gobernanza</a:t>
                      </a:r>
                      <a:endParaRPr lang="es-ES" sz="1600" noProof="0" dirty="0" smtClean="0">
                        <a:solidFill>
                          <a:srgbClr val="404040"/>
                        </a:solidFill>
                        <a:latin typeface="Calibri"/>
                        <a:ea typeface="Calibri"/>
                        <a:cs typeface="Times New Roman"/>
                      </a:endParaRP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Evalúa procesos</a:t>
                      </a:r>
                      <a:r>
                        <a:rPr lang="es-ES" sz="1600" baseline="0" noProof="0" dirty="0" smtClean="0">
                          <a:solidFill>
                            <a:srgbClr val="404040"/>
                          </a:solidFill>
                          <a:latin typeface="Calibri"/>
                          <a:ea typeface="Calibri"/>
                          <a:cs typeface="Times New Roman"/>
                        </a:rPr>
                        <a:t> de fase de diseño REDD+</a:t>
                      </a:r>
                    </a:p>
                    <a:p>
                      <a:pPr marL="342900" marR="0" lvl="0" indent="-342900">
                        <a:lnSpc>
                          <a:spcPct val="100000"/>
                        </a:lnSpc>
                        <a:spcBef>
                          <a:spcPts val="0"/>
                        </a:spcBef>
                        <a:spcAft>
                          <a:spcPts val="0"/>
                        </a:spcAft>
                        <a:buFont typeface="Symbol"/>
                        <a:buChar char=""/>
                      </a:pPr>
                      <a:r>
                        <a:rPr lang="es-ES" sz="1600" baseline="0" noProof="0" dirty="0" smtClean="0">
                          <a:solidFill>
                            <a:srgbClr val="404040"/>
                          </a:solidFill>
                          <a:latin typeface="Calibri"/>
                          <a:ea typeface="Calibri"/>
                          <a:cs typeface="Times New Roman"/>
                        </a:rPr>
                        <a:t>Da retroalimentación al diseño</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Proceso participativo</a:t>
                      </a:r>
                    </a:p>
                    <a:p>
                      <a:pPr marL="342900" marR="0" lvl="0" indent="-342900">
                        <a:lnSpc>
                          <a:spcPct val="100000"/>
                        </a:lnSpc>
                        <a:spcBef>
                          <a:spcPts val="0"/>
                        </a:spcBef>
                        <a:spcAft>
                          <a:spcPts val="0"/>
                        </a:spcAft>
                        <a:buFont typeface="Symbol"/>
                        <a:buChar char=""/>
                      </a:pPr>
                      <a:r>
                        <a:rPr lang="es-ES" sz="1600" noProof="0" dirty="0" smtClean="0">
                          <a:solidFill>
                            <a:srgbClr val="404040"/>
                          </a:solidFill>
                          <a:latin typeface="Calibri"/>
                          <a:ea typeface="Calibri"/>
                          <a:cs typeface="Times New Roman"/>
                        </a:rPr>
                        <a:t>Monitorea impactos</a:t>
                      </a:r>
                      <a:r>
                        <a:rPr lang="es-ES" sz="1600" baseline="0" noProof="0" dirty="0" smtClean="0">
                          <a:solidFill>
                            <a:srgbClr val="404040"/>
                          </a:solidFill>
                          <a:latin typeface="Calibri"/>
                          <a:ea typeface="Calibri"/>
                          <a:cs typeface="Times New Roman"/>
                        </a:rPr>
                        <a:t> +os y –os y gobernanza</a:t>
                      </a:r>
                      <a:endParaRPr lang="es-ES" sz="1600" noProof="0" dirty="0">
                        <a:solidFill>
                          <a:srgbClr val="404040"/>
                        </a:solidFill>
                        <a:latin typeface="Calibri"/>
                        <a:ea typeface="Calibri"/>
                        <a:cs typeface="Times New Roman"/>
                      </a:endParaRPr>
                    </a:p>
                  </a:txBody>
                  <a:tcPr marL="48220" marR="48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58" name="Rectangle 1"/>
          <p:cNvSpPr>
            <a:spLocks noChangeArrowheads="1"/>
          </p:cNvSpPr>
          <p:nvPr/>
        </p:nvSpPr>
        <p:spPr bwMode="auto">
          <a:xfrm>
            <a:off x="0" y="-57150"/>
            <a:ext cx="130175" cy="434975"/>
          </a:xfrm>
          <a:prstGeom prst="rect">
            <a:avLst/>
          </a:prstGeom>
          <a:noFill/>
          <a:ln w="9525">
            <a:noFill/>
            <a:miter lim="800000"/>
            <a:headEnd/>
            <a:tailEnd/>
          </a:ln>
        </p:spPr>
        <p:txBody>
          <a:bodyPr wrap="none" lIns="64291" tIns="32146" rIns="64291" bIns="32146" anchor="ctr">
            <a:spAutoFit/>
          </a:bodyPr>
          <a:lstStyle/>
          <a:p>
            <a:pPr eaLnBrk="0" hangingPunct="0"/>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s-ES" dirty="0" smtClean="0"/>
              <a:t>Resumen del estatus  </a:t>
            </a:r>
          </a:p>
        </p:txBody>
      </p:sp>
      <p:sp>
        <p:nvSpPr>
          <p:cNvPr id="26627" name="Content Placeholder 2"/>
          <p:cNvSpPr>
            <a:spLocks noGrp="1"/>
          </p:cNvSpPr>
          <p:nvPr>
            <p:ph idx="1"/>
          </p:nvPr>
        </p:nvSpPr>
        <p:spPr>
          <a:xfrm>
            <a:off x="373063" y="1074738"/>
            <a:ext cx="8077200" cy="4510087"/>
          </a:xfrm>
        </p:spPr>
        <p:txBody>
          <a:bodyPr/>
          <a:lstStyle/>
          <a:p>
            <a:r>
              <a:rPr lang="es-ES" sz="1800" b="1" dirty="0" smtClean="0"/>
              <a:t>Ecuador </a:t>
            </a:r>
          </a:p>
          <a:p>
            <a:pPr lvl="1"/>
            <a:r>
              <a:rPr lang="es-ES" sz="1600" dirty="0" smtClean="0"/>
              <a:t>Facilitado por CI, CARE y gobierno de Ecuador</a:t>
            </a:r>
          </a:p>
          <a:p>
            <a:pPr lvl="1"/>
            <a:r>
              <a:rPr lang="es-ES" sz="1600" dirty="0" smtClean="0"/>
              <a:t>Comité de estándares, a nivel de país, creado</a:t>
            </a:r>
          </a:p>
          <a:p>
            <a:pPr lvl="1"/>
            <a:r>
              <a:rPr lang="es-ES" sz="1600" dirty="0" smtClean="0"/>
              <a:t>Primer borrador de indicadores específicos al país desarrollado a través de taller de múltiples partes interesadas</a:t>
            </a:r>
          </a:p>
          <a:p>
            <a:pPr lvl="1"/>
            <a:r>
              <a:rPr lang="es-ES" sz="1600" dirty="0" smtClean="0"/>
              <a:t>90-dia periodo de comentario publico, 2 talleres para pueblos indígenas</a:t>
            </a:r>
          </a:p>
          <a:p>
            <a:pPr lvl="1"/>
            <a:r>
              <a:rPr lang="es-ES" sz="1600" dirty="0" smtClean="0"/>
              <a:t>Plan de monitoreo en desarrollo </a:t>
            </a:r>
          </a:p>
          <a:p>
            <a:pPr lvl="1">
              <a:buFontTx/>
              <a:buNone/>
            </a:pPr>
            <a:endParaRPr lang="es-ES" sz="1600" dirty="0" smtClean="0"/>
          </a:p>
          <a:p>
            <a:r>
              <a:rPr lang="es-ES" sz="1800" b="1" dirty="0" smtClean="0"/>
              <a:t>Brasil – Estrado de Acre</a:t>
            </a:r>
          </a:p>
          <a:p>
            <a:pPr lvl="1"/>
            <a:r>
              <a:rPr lang="es-ES" sz="1600" dirty="0" smtClean="0"/>
              <a:t>Facilitado por CARE y gobierno estatal</a:t>
            </a:r>
          </a:p>
          <a:p>
            <a:pPr lvl="1"/>
            <a:r>
              <a:rPr lang="es-ES" sz="1600" dirty="0" smtClean="0"/>
              <a:t>Comité de estándares está siendo creado</a:t>
            </a:r>
          </a:p>
          <a:p>
            <a:pPr lvl="1"/>
            <a:r>
              <a:rPr lang="es-ES" sz="1600" dirty="0" smtClean="0"/>
              <a:t>Primer borrador de indicadores específicos al país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wipe(down)">
                                      <p:cBhvr>
                                        <p:cTn id="10" dur="500"/>
                                        <p:tgtEl>
                                          <p:spTgt spid="2662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wipe(down)">
                                      <p:cBhvr>
                                        <p:cTn id="13" dur="500"/>
                                        <p:tgtEl>
                                          <p:spTgt spid="2662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wipe(down)">
                                      <p:cBhvr>
                                        <p:cTn id="16" dur="500"/>
                                        <p:tgtEl>
                                          <p:spTgt spid="2662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wipe(down)">
                                      <p:cBhvr>
                                        <p:cTn id="19" dur="500"/>
                                        <p:tgtEl>
                                          <p:spTgt spid="2662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wipe(down)">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animEffect transition="in" filter="wipe(down)">
                                      <p:cBhvr>
                                        <p:cTn id="27" dur="500"/>
                                        <p:tgtEl>
                                          <p:spTgt spid="26627">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627">
                                            <p:txEl>
                                              <p:pRg st="8" end="8"/>
                                            </p:txEl>
                                          </p:spTgt>
                                        </p:tgtEl>
                                        <p:attrNameLst>
                                          <p:attrName>style.visibility</p:attrName>
                                        </p:attrNameLst>
                                      </p:cBhvr>
                                      <p:to>
                                        <p:strVal val="visible"/>
                                      </p:to>
                                    </p:set>
                                    <p:animEffect transition="in" filter="wipe(down)">
                                      <p:cBhvr>
                                        <p:cTn id="30" dur="500"/>
                                        <p:tgtEl>
                                          <p:spTgt spid="26627">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627">
                                            <p:txEl>
                                              <p:pRg st="9" end="9"/>
                                            </p:txEl>
                                          </p:spTgt>
                                        </p:tgtEl>
                                        <p:attrNameLst>
                                          <p:attrName>style.visibility</p:attrName>
                                        </p:attrNameLst>
                                      </p:cBhvr>
                                      <p:to>
                                        <p:strVal val="visible"/>
                                      </p:to>
                                    </p:set>
                                    <p:animEffect transition="in" filter="wipe(down)">
                                      <p:cBhvr>
                                        <p:cTn id="33" dur="500"/>
                                        <p:tgtEl>
                                          <p:spTgt spid="26627">
                                            <p:txEl>
                                              <p:pRg st="9" end="9"/>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6627">
                                            <p:txEl>
                                              <p:pRg st="10" end="10"/>
                                            </p:txEl>
                                          </p:spTgt>
                                        </p:tgtEl>
                                        <p:attrNameLst>
                                          <p:attrName>style.visibility</p:attrName>
                                        </p:attrNameLst>
                                      </p:cBhvr>
                                      <p:to>
                                        <p:strVal val="visible"/>
                                      </p:to>
                                    </p:set>
                                    <p:animEffect transition="in" filter="wipe(down)">
                                      <p:cBhvr>
                                        <p:cTn id="36"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66700"/>
            <a:ext cx="7772400" cy="781050"/>
          </a:xfrm>
        </p:spPr>
        <p:txBody>
          <a:bodyPr/>
          <a:lstStyle/>
          <a:p>
            <a:r>
              <a:rPr lang="es-ES" dirty="0" smtClean="0"/>
              <a:t>Resumen del estatus </a:t>
            </a:r>
            <a:endParaRPr lang="en-US" dirty="0" smtClean="0"/>
          </a:p>
        </p:txBody>
      </p:sp>
      <p:sp>
        <p:nvSpPr>
          <p:cNvPr id="3" name="Content Placeholder 2"/>
          <p:cNvSpPr>
            <a:spLocks noGrp="1"/>
          </p:cNvSpPr>
          <p:nvPr>
            <p:ph idx="1"/>
          </p:nvPr>
        </p:nvSpPr>
        <p:spPr>
          <a:xfrm>
            <a:off x="381000" y="914400"/>
            <a:ext cx="7869238" cy="5105400"/>
          </a:xfrm>
        </p:spPr>
        <p:txBody>
          <a:bodyPr/>
          <a:lstStyle/>
          <a:p>
            <a:r>
              <a:rPr lang="es-ES" sz="1800" b="1" dirty="0" smtClean="0"/>
              <a:t>Nepal</a:t>
            </a:r>
          </a:p>
          <a:p>
            <a:pPr lvl="1"/>
            <a:r>
              <a:rPr lang="es-ES" sz="1600" dirty="0" smtClean="0"/>
              <a:t>Facilitado por FECOFUN y gobierno de Nepal</a:t>
            </a:r>
          </a:p>
          <a:p>
            <a:pPr lvl="1"/>
            <a:r>
              <a:rPr lang="es-ES" sz="1600" dirty="0" smtClean="0"/>
              <a:t>Comité de estándares creado</a:t>
            </a:r>
          </a:p>
          <a:p>
            <a:pPr lvl="1"/>
            <a:r>
              <a:rPr lang="es-ES" sz="1600" dirty="0" smtClean="0"/>
              <a:t>Taller para planificar la integración de salvaguardas en Julio, 2011</a:t>
            </a:r>
          </a:p>
          <a:p>
            <a:pPr lvl="1"/>
            <a:r>
              <a:rPr lang="es-ES" sz="1600" dirty="0" smtClean="0"/>
              <a:t>Interpretación especifico al país a comenzar en Julio, 2011</a:t>
            </a:r>
          </a:p>
          <a:p>
            <a:pPr lvl="1">
              <a:buFontTx/>
              <a:buNone/>
            </a:pPr>
            <a:endParaRPr lang="es-ES" sz="1600" dirty="0" smtClean="0"/>
          </a:p>
          <a:p>
            <a:r>
              <a:rPr lang="es-ES" sz="1800" b="1" dirty="0" smtClean="0"/>
              <a:t>Tanzania</a:t>
            </a:r>
          </a:p>
          <a:p>
            <a:pPr lvl="1"/>
            <a:r>
              <a:rPr lang="es-ES" sz="1600" dirty="0" smtClean="0"/>
              <a:t>Facilitado por Clinton Climate </a:t>
            </a:r>
            <a:r>
              <a:rPr lang="es-ES" sz="1600" dirty="0" err="1" smtClean="0"/>
              <a:t>Initiative</a:t>
            </a:r>
            <a:r>
              <a:rPr lang="es-ES" sz="1600" dirty="0" smtClean="0"/>
              <a:t> y gobierno de Tanzania</a:t>
            </a:r>
          </a:p>
          <a:p>
            <a:pPr lvl="1"/>
            <a:r>
              <a:rPr lang="es-ES" sz="1600" dirty="0" smtClean="0"/>
              <a:t>Comité de estándares está siendo creado</a:t>
            </a:r>
          </a:p>
          <a:p>
            <a:pPr lvl="1"/>
            <a:r>
              <a:rPr lang="es-ES" sz="1600" dirty="0" smtClean="0"/>
              <a:t>Taller para planificar la integración de salvaguardas en Mayo, 2011</a:t>
            </a:r>
          </a:p>
          <a:p>
            <a:pPr lvl="1"/>
            <a:r>
              <a:rPr lang="es-ES" sz="1600" dirty="0" smtClean="0"/>
              <a:t>Interpretación especifico al país a comenzar en Julio, 2011</a:t>
            </a:r>
          </a:p>
          <a:p>
            <a:pPr lvl="1">
              <a:buFontTx/>
              <a:buNone/>
            </a:pPr>
            <a:endParaRPr lang="es-ES" sz="1600" dirty="0" smtClean="0"/>
          </a:p>
          <a:p>
            <a:r>
              <a:rPr lang="es-ES" sz="1800" b="1" dirty="0" smtClean="0"/>
              <a:t>Indonesia –Kalimantan Central</a:t>
            </a:r>
          </a:p>
          <a:p>
            <a:pPr lvl="1"/>
            <a:r>
              <a:rPr lang="es-ES" sz="1600" dirty="0" smtClean="0"/>
              <a:t>Facilitado por Clinton Climate </a:t>
            </a:r>
            <a:r>
              <a:rPr lang="es-ES" sz="1600" dirty="0" err="1" smtClean="0"/>
              <a:t>Initiative</a:t>
            </a:r>
            <a:r>
              <a:rPr lang="es-ES" sz="1600" dirty="0" smtClean="0"/>
              <a:t> y gobierno provincial </a:t>
            </a:r>
          </a:p>
          <a:p>
            <a:pPr lvl="1"/>
            <a:r>
              <a:rPr lang="es-ES" sz="1600" dirty="0" smtClean="0"/>
              <a:t>Grupo de trabajo establecido, comité de estándares en fase exploratorio</a:t>
            </a:r>
          </a:p>
          <a:p>
            <a:pPr lvl="1"/>
            <a:r>
              <a:rPr lang="es-ES" sz="1600" dirty="0" smtClean="0"/>
              <a:t>Interpretación especifico al país a comenzar en Julio, 2011 ?</a:t>
            </a:r>
          </a:p>
          <a:p>
            <a:pPr lvl="1"/>
            <a:endParaRPr lang="en-US" dirty="0" smtClean="0"/>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ipe(down)">
                                      <p:cBhvr>
                                        <p:cTn id="41" dur="500"/>
                                        <p:tgtEl>
                                          <p:spTgt spid="3">
                                            <p:txEl>
                                              <p:pRg st="12" end="12"/>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ipe(down)">
                                      <p:cBhvr>
                                        <p:cTn id="44" dur="500"/>
                                        <p:tgtEl>
                                          <p:spTgt spid="3">
                                            <p:txEl>
                                              <p:pRg st="13" end="13"/>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down)">
                                      <p:cBhvr>
                                        <p:cTn id="47" dur="500"/>
                                        <p:tgtEl>
                                          <p:spTgt spid="3">
                                            <p:txEl>
                                              <p:pRg st="14" end="14"/>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wipe(down)">
                                      <p:cBhvr>
                                        <p:cTn id="5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s-ES" dirty="0" smtClean="0"/>
              <a:t>Desafíos y lecciones aprendidas</a:t>
            </a:r>
          </a:p>
        </p:txBody>
      </p:sp>
      <p:sp>
        <p:nvSpPr>
          <p:cNvPr id="33795" name="Content Placeholder 2"/>
          <p:cNvSpPr>
            <a:spLocks noGrp="1"/>
          </p:cNvSpPr>
          <p:nvPr>
            <p:ph idx="1"/>
          </p:nvPr>
        </p:nvSpPr>
        <p:spPr>
          <a:xfrm>
            <a:off x="381000" y="1139825"/>
            <a:ext cx="8340725" cy="4803775"/>
          </a:xfrm>
        </p:spPr>
        <p:txBody>
          <a:bodyPr/>
          <a:lstStyle/>
          <a:p>
            <a:r>
              <a:rPr lang="es-ES" sz="2200" dirty="0" smtClean="0"/>
              <a:t>Varios mecanismos nacionales e internacionales para salvaguardas</a:t>
            </a:r>
          </a:p>
          <a:p>
            <a:r>
              <a:rPr lang="es-ES" sz="2200" dirty="0" smtClean="0"/>
              <a:t>Inconsistencia entre marcos jurídicos nacionales y obligaciones internacionales</a:t>
            </a:r>
          </a:p>
          <a:p>
            <a:r>
              <a:rPr lang="es-ES" sz="2200" dirty="0" smtClean="0"/>
              <a:t>Implementar y evaluar consentimiento libre, previo e informado</a:t>
            </a:r>
          </a:p>
          <a:p>
            <a:r>
              <a:rPr lang="es-ES" sz="2200" dirty="0" smtClean="0"/>
              <a:t>Capacidad para gestionar los procesos de múltiples partes interesadas</a:t>
            </a:r>
          </a:p>
          <a:p>
            <a:r>
              <a:rPr lang="es-ES" sz="2200" dirty="0" smtClean="0"/>
              <a:t>Como diseñar un plan de monitoreo – cantidad y nivel de detalle necesario para informes eficaces</a:t>
            </a:r>
          </a:p>
          <a:p>
            <a:r>
              <a:rPr lang="es-ES" sz="2200" dirty="0" smtClean="0"/>
              <a:t>Verificación – como evaluar el cumplimiento, dado la sensibilidad de evaluación independiente de programas dirigidos por gobiernos.</a:t>
            </a:r>
            <a:endParaRPr lang="en-US" sz="220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20675"/>
            <a:ext cx="7772400" cy="1143000"/>
          </a:xfrm>
        </p:spPr>
        <p:txBody>
          <a:bodyPr/>
          <a:lstStyle/>
          <a:p>
            <a:r>
              <a:rPr lang="en-GB" smtClean="0"/>
              <a:t>Contribution of REDD+ SES</a:t>
            </a:r>
            <a:endParaRPr lang="en-US" smtClean="0"/>
          </a:p>
        </p:txBody>
      </p:sp>
      <p:sp>
        <p:nvSpPr>
          <p:cNvPr id="34819" name="Rectangle 3"/>
          <p:cNvSpPr>
            <a:spLocks noGrp="1" noChangeArrowheads="1"/>
          </p:cNvSpPr>
          <p:nvPr>
            <p:ph idx="1"/>
          </p:nvPr>
        </p:nvSpPr>
        <p:spPr>
          <a:xfrm>
            <a:off x="411163" y="928688"/>
            <a:ext cx="8548687" cy="4427537"/>
          </a:xfrm>
        </p:spPr>
        <p:txBody>
          <a:bodyPr/>
          <a:lstStyle/>
          <a:p>
            <a:r>
              <a:rPr lang="es-ES" sz="2000" dirty="0" smtClean="0"/>
              <a:t>Consistente y compresivo marco de evaluación del desempeño desarrollado a través de un consenso internacional</a:t>
            </a:r>
          </a:p>
          <a:p>
            <a:r>
              <a:rPr lang="es-ES" sz="2000" dirty="0" smtClean="0"/>
              <a:t>Los indicadores y el proceso de evaluación se adaptan al contexto del país</a:t>
            </a:r>
          </a:p>
          <a:p>
            <a:r>
              <a:rPr lang="es-ES" sz="2000" dirty="0" smtClean="0"/>
              <a:t>Enfoque de múltiples actores (gobierno, sociedad civil y sector privado) refuerza la credibilidad, calidad y propiedad conjunta</a:t>
            </a:r>
          </a:p>
          <a:p>
            <a:r>
              <a:rPr lang="es-ES" sz="2000" dirty="0" smtClean="0"/>
              <a:t>Promueve un mayor desempeño social y ambiental</a:t>
            </a:r>
          </a:p>
          <a:p>
            <a:r>
              <a:rPr lang="es-ES" sz="2000" dirty="0" smtClean="0"/>
              <a:t>Permite a los países participantes para comunicar los resultados a los interesados ​​nacionales e internacionales</a:t>
            </a:r>
          </a:p>
          <a:p>
            <a:r>
              <a:rPr lang="es-ES" sz="2000" dirty="0" smtClean="0"/>
              <a:t>Permite a los donantes e inversionistas a reducir el riesgo y reconoce y recompensa mayor desempeño</a:t>
            </a:r>
            <a:endParaRPr lang="es-ES" sz="2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REDD SES ws.JPG"/>
          <p:cNvPicPr>
            <a:picLocks noChangeAspect="1"/>
          </p:cNvPicPr>
          <p:nvPr/>
        </p:nvPicPr>
        <p:blipFill>
          <a:blip r:embed="rId2"/>
          <a:srcRect/>
          <a:stretch>
            <a:fillRect/>
          </a:stretch>
        </p:blipFill>
        <p:spPr bwMode="auto">
          <a:xfrm>
            <a:off x="85725" y="0"/>
            <a:ext cx="897255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34975" y="731838"/>
            <a:ext cx="8229600" cy="4397375"/>
          </a:xfrm>
          <a:prstGeom prst="rect">
            <a:avLst/>
          </a:prstGeom>
          <a:noFill/>
          <a:ln>
            <a:miter lim="800000"/>
            <a:headEnd/>
            <a:tailEnd/>
          </a:ln>
        </p:spPr>
        <p:txBody>
          <a:bodyPr/>
          <a:lstStyle/>
          <a:p>
            <a:pPr marL="342900" indent="-342900" eaLnBrk="0" hangingPunct="0">
              <a:spcBef>
                <a:spcPct val="20000"/>
              </a:spcBef>
              <a:defRPr/>
            </a:pPr>
            <a:r>
              <a:rPr lang="es-ES" sz="3200" b="1" kern="0" dirty="0" smtClean="0">
                <a:solidFill>
                  <a:schemeClr val="bg1"/>
                </a:solidFill>
                <a:latin typeface="+mn-lt"/>
                <a:ea typeface="+mn-ea"/>
              </a:rPr>
              <a:t>Para más información:</a:t>
            </a:r>
          </a:p>
          <a:p>
            <a:pPr marL="342900" indent="-342900" eaLnBrk="0" hangingPunct="0">
              <a:spcBef>
                <a:spcPct val="20000"/>
              </a:spcBef>
              <a:defRPr/>
            </a:pPr>
            <a:endParaRPr lang="es-ES" sz="3200" b="1" kern="0" dirty="0" smtClean="0">
              <a:solidFill>
                <a:schemeClr val="bg1"/>
              </a:solidFill>
              <a:latin typeface="+mn-lt"/>
              <a:ea typeface="+mn-ea"/>
            </a:endParaRPr>
          </a:p>
          <a:p>
            <a:pPr marL="342900" indent="-342900" eaLnBrk="0" hangingPunct="0">
              <a:spcBef>
                <a:spcPct val="20000"/>
              </a:spcBef>
              <a:defRPr/>
            </a:pPr>
            <a:endParaRPr lang="en-US" sz="3200" b="1" kern="0" dirty="0">
              <a:solidFill>
                <a:schemeClr val="bg1"/>
              </a:solidFill>
              <a:latin typeface="+mn-lt"/>
              <a:ea typeface="+mn-ea"/>
            </a:endParaRPr>
          </a:p>
          <a:p>
            <a:pPr marL="342900" indent="-342900" algn="ctr" eaLnBrk="0" hangingPunct="0">
              <a:spcBef>
                <a:spcPct val="20000"/>
              </a:spcBef>
              <a:defRPr/>
            </a:pPr>
            <a:endParaRPr lang="en-US" sz="3200" b="1" kern="0" dirty="0">
              <a:solidFill>
                <a:schemeClr val="bg1"/>
              </a:solidFill>
              <a:latin typeface="+mn-lt"/>
              <a:ea typeface="+mn-ea"/>
            </a:endParaRPr>
          </a:p>
          <a:p>
            <a:pPr marL="342900" indent="-342900" algn="ctr" eaLnBrk="0" hangingPunct="0">
              <a:spcBef>
                <a:spcPct val="20000"/>
              </a:spcBef>
              <a:defRPr/>
            </a:pPr>
            <a:endParaRPr lang="en-US" sz="2000" b="1" kern="0" dirty="0">
              <a:solidFill>
                <a:schemeClr val="bg1"/>
              </a:solidFill>
              <a:latin typeface="+mn-lt"/>
              <a:ea typeface="+mn-ea"/>
            </a:endParaRPr>
          </a:p>
        </p:txBody>
      </p:sp>
      <p:graphicFrame>
        <p:nvGraphicFramePr>
          <p:cNvPr id="3" name="Table 2"/>
          <p:cNvGraphicFramePr>
            <a:graphicFrameLocks noGrp="1"/>
          </p:cNvGraphicFramePr>
          <p:nvPr/>
        </p:nvGraphicFramePr>
        <p:xfrm>
          <a:off x="493713" y="2976563"/>
          <a:ext cx="8229600" cy="2286000"/>
        </p:xfrm>
        <a:graphic>
          <a:graphicData uri="http://schemas.openxmlformats.org/drawingml/2006/table">
            <a:tbl>
              <a:tblPr/>
              <a:tblGrid>
                <a:gridCol w="4038600"/>
                <a:gridCol w="4191000"/>
              </a:tblGrid>
              <a:tr h="547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Joanna Durbin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Director</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Climate, Community &amp; Biodiversity Alliance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pitchFamily="34" charset="0"/>
                        </a:rPr>
                        <a:t>jdurbin@climate-standards.org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Phil Franks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Global Coordinator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rPr>
                        <a:t>CARE Poverty, Environment and Climate Change Network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pitchFamily="34" charset="0"/>
                        </a:rPr>
                        <a:t>pfranks@careclimatechange.org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4" name="TextBox 3"/>
          <p:cNvSpPr txBox="1"/>
          <p:nvPr/>
        </p:nvSpPr>
        <p:spPr>
          <a:xfrm>
            <a:off x="1014413" y="1812925"/>
            <a:ext cx="7032625" cy="584200"/>
          </a:xfrm>
          <a:prstGeom prst="rect">
            <a:avLst/>
          </a:prstGeom>
          <a:noFill/>
        </p:spPr>
        <p:txBody>
          <a:bodyPr>
            <a:spAutoFit/>
          </a:bodyPr>
          <a:lstStyle/>
          <a:p>
            <a:pPr>
              <a:defRPr/>
            </a:pPr>
            <a:r>
              <a:rPr lang="en-US" sz="3200" dirty="0">
                <a:solidFill>
                  <a:schemeClr val="accent3"/>
                </a:solidFill>
                <a:latin typeface="+mj-lt"/>
                <a:ea typeface="ＭＳ Ｐゴシック" charset="-128"/>
              </a:rPr>
              <a:t>www.REDD-standards.org</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8115300" cy="514350"/>
          </a:xfrm>
        </p:spPr>
        <p:txBody>
          <a:bodyPr/>
          <a:lstStyle/>
          <a:p>
            <a:r>
              <a:rPr lang="en-GB" dirty="0" smtClean="0"/>
              <a:t>Fase siguiente: Enero ‘12 – Diciembre ‘13</a:t>
            </a:r>
            <a:endParaRPr lang="en-US" dirty="0" smtClean="0"/>
          </a:p>
        </p:txBody>
      </p:sp>
      <p:sp>
        <p:nvSpPr>
          <p:cNvPr id="9219" name="Rectangle 3"/>
          <p:cNvSpPr>
            <a:spLocks noGrp="1" noChangeArrowheads="1"/>
          </p:cNvSpPr>
          <p:nvPr>
            <p:ph type="body" idx="1"/>
          </p:nvPr>
        </p:nvSpPr>
        <p:spPr>
          <a:xfrm>
            <a:off x="411163" y="858838"/>
            <a:ext cx="8466137" cy="5078412"/>
          </a:xfrm>
        </p:spPr>
        <p:txBody>
          <a:bodyPr>
            <a:normAutofit fontScale="70000" lnSpcReduction="20000"/>
          </a:bodyPr>
          <a:lstStyle/>
          <a:p>
            <a:pPr eaLnBrk="1" hangingPunct="1">
              <a:lnSpc>
                <a:spcPct val="120000"/>
              </a:lnSpc>
              <a:spcBef>
                <a:spcPct val="50000"/>
              </a:spcBef>
              <a:defRPr/>
            </a:pPr>
            <a:r>
              <a:rPr lang="es-ES" dirty="0" smtClean="0"/>
              <a:t>Apoyar 7 nuevos países, y nuevos estados/provincias en Brasil e Indonesia</a:t>
            </a:r>
          </a:p>
          <a:p>
            <a:pPr eaLnBrk="1" hangingPunct="1">
              <a:lnSpc>
                <a:spcPct val="120000"/>
              </a:lnSpc>
              <a:spcBef>
                <a:spcPct val="50000"/>
              </a:spcBef>
              <a:defRPr/>
            </a:pPr>
            <a:r>
              <a:rPr lang="es-ES" dirty="0" smtClean="0"/>
              <a:t>Establecer Comité de Estándares Internacional (ISC) revisado</a:t>
            </a:r>
          </a:p>
          <a:p>
            <a:pPr eaLnBrk="1" hangingPunct="1">
              <a:lnSpc>
                <a:spcPct val="120000"/>
              </a:lnSpc>
              <a:spcBef>
                <a:spcPct val="50000"/>
              </a:spcBef>
              <a:defRPr/>
            </a:pPr>
            <a:r>
              <a:rPr lang="es-ES" dirty="0" smtClean="0"/>
              <a:t>Fortalecer secretaria internacional y explorar opciones para sede institucional</a:t>
            </a:r>
          </a:p>
          <a:p>
            <a:pPr eaLnBrk="1" hangingPunct="1">
              <a:lnSpc>
                <a:spcPct val="120000"/>
              </a:lnSpc>
              <a:spcBef>
                <a:spcPct val="50000"/>
              </a:spcBef>
              <a:defRPr/>
            </a:pPr>
            <a:r>
              <a:rPr lang="es-ES" dirty="0" smtClean="0"/>
              <a:t>Implementar revisión internacional (por ISC) de proceso (gobernanza e interpretación)</a:t>
            </a:r>
          </a:p>
          <a:p>
            <a:pPr eaLnBrk="1" hangingPunct="1">
              <a:lnSpc>
                <a:spcPct val="120000"/>
              </a:lnSpc>
              <a:spcBef>
                <a:spcPct val="50000"/>
              </a:spcBef>
              <a:defRPr/>
            </a:pPr>
            <a:r>
              <a:rPr lang="es-ES" dirty="0" smtClean="0"/>
              <a:t>Desarrollar nueva versión (v2) de los estándares y directrices de proceso</a:t>
            </a:r>
          </a:p>
          <a:p>
            <a:pPr eaLnBrk="1" hangingPunct="1">
              <a:lnSpc>
                <a:spcPct val="120000"/>
              </a:lnSpc>
              <a:spcBef>
                <a:spcPct val="50000"/>
              </a:spcBef>
              <a:defRPr/>
            </a:pPr>
            <a:r>
              <a:rPr lang="es-ES" dirty="0" smtClean="0"/>
              <a:t>Desarrollar guías, incluyendo referencias a herramientas existentes, sobre:</a:t>
            </a:r>
          </a:p>
          <a:p>
            <a:pPr lvl="1" eaLnBrk="1" hangingPunct="1">
              <a:lnSpc>
                <a:spcPct val="120000"/>
              </a:lnSpc>
              <a:spcBef>
                <a:spcPct val="50000"/>
              </a:spcBef>
              <a:defRPr/>
            </a:pPr>
            <a:r>
              <a:rPr lang="es-ES" dirty="0" smtClean="0"/>
              <a:t>Evaluación de consentimiento libre, previo, e informado</a:t>
            </a:r>
            <a:endParaRPr lang="es-ES" sz="1700" dirty="0" smtClean="0"/>
          </a:p>
          <a:p>
            <a:pPr lvl="1" eaLnBrk="1" hangingPunct="1">
              <a:lnSpc>
                <a:spcPct val="120000"/>
              </a:lnSpc>
              <a:spcBef>
                <a:spcPts val="0"/>
              </a:spcBef>
              <a:defRPr/>
            </a:pPr>
            <a:r>
              <a:rPr lang="es-ES" sz="2100" dirty="0" smtClean="0"/>
              <a:t>Evaluación de gobernanza</a:t>
            </a:r>
          </a:p>
          <a:p>
            <a:pPr lvl="1" eaLnBrk="1" hangingPunct="1">
              <a:lnSpc>
                <a:spcPct val="120000"/>
              </a:lnSpc>
              <a:spcBef>
                <a:spcPts val="0"/>
              </a:spcBef>
              <a:defRPr/>
            </a:pPr>
            <a:r>
              <a:rPr lang="es-ES" sz="2100" dirty="0" smtClean="0"/>
              <a:t>Evaluar impactos sociales y ambientales de REDD+</a:t>
            </a:r>
          </a:p>
          <a:p>
            <a:pPr lvl="1" eaLnBrk="1" hangingPunct="1">
              <a:lnSpc>
                <a:spcPct val="120000"/>
              </a:lnSpc>
              <a:spcBef>
                <a:spcPts val="0"/>
              </a:spcBef>
              <a:defRPr/>
            </a:pPr>
            <a:r>
              <a:rPr lang="es-ES" sz="2100" dirty="0" smtClean="0"/>
              <a:t>Evaluar biodiversidad y servicios del ecosistema </a:t>
            </a:r>
          </a:p>
          <a:p>
            <a:pPr eaLnBrk="1" hangingPunct="1">
              <a:lnSpc>
                <a:spcPct val="120000"/>
              </a:lnSpc>
              <a:spcBef>
                <a:spcPct val="50000"/>
              </a:spcBef>
              <a:defRPr/>
            </a:pPr>
            <a:r>
              <a:rPr lang="es-ES" dirty="0" smtClean="0"/>
              <a:t>Facilitar intercambios y aprendizaje sobre:</a:t>
            </a:r>
          </a:p>
          <a:p>
            <a:pPr lvl="1" eaLnBrk="1" hangingPunct="1">
              <a:lnSpc>
                <a:spcPct val="120000"/>
              </a:lnSpc>
              <a:spcBef>
                <a:spcPts val="0"/>
              </a:spcBef>
              <a:defRPr/>
            </a:pPr>
            <a:r>
              <a:rPr lang="es-ES" sz="2100" dirty="0" smtClean="0"/>
              <a:t>Integración de salvaguardas</a:t>
            </a:r>
          </a:p>
          <a:p>
            <a:pPr lvl="1" eaLnBrk="1" hangingPunct="1">
              <a:lnSpc>
                <a:spcPct val="120000"/>
              </a:lnSpc>
              <a:spcBef>
                <a:spcPts val="0"/>
              </a:spcBef>
              <a:defRPr/>
            </a:pPr>
            <a:r>
              <a:rPr lang="es-ES" sz="2100" dirty="0" smtClean="0"/>
              <a:t>Abordar genero en salvaguardas REDD+</a:t>
            </a:r>
          </a:p>
          <a:p>
            <a:pPr lvl="1" eaLnBrk="1" hangingPunct="1">
              <a:lnSpc>
                <a:spcPct val="120000"/>
              </a:lnSpc>
              <a:spcBef>
                <a:spcPts val="0"/>
              </a:spcBef>
              <a:defRPr/>
            </a:pPr>
            <a:r>
              <a:rPr lang="es-ES" sz="2100" dirty="0" smtClean="0"/>
              <a:t>Costos/beneficios de utilizar REDD+ SES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1788" y="204788"/>
            <a:ext cx="7772400" cy="527050"/>
          </a:xfrm>
        </p:spPr>
        <p:txBody>
          <a:bodyPr/>
          <a:lstStyle/>
          <a:p>
            <a:r>
              <a:rPr lang="es-GT" dirty="0" smtClean="0">
                <a:solidFill>
                  <a:srgbClr val="336600"/>
                </a:solidFill>
              </a:rPr>
              <a:t>Proceso de desarrollo de los estándares </a:t>
            </a:r>
          </a:p>
        </p:txBody>
      </p:sp>
      <p:sp>
        <p:nvSpPr>
          <p:cNvPr id="10" name="Oval 9"/>
          <p:cNvSpPr/>
          <p:nvPr/>
        </p:nvSpPr>
        <p:spPr>
          <a:xfrm>
            <a:off x="300038" y="2079625"/>
            <a:ext cx="1312862" cy="963613"/>
          </a:xfrm>
          <a:prstGeom prst="ellipse">
            <a:avLst/>
          </a:prstGeom>
          <a:noFill/>
          <a:ln w="2349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1" name="TextBox 10"/>
          <p:cNvSpPr txBox="1"/>
          <p:nvPr/>
        </p:nvSpPr>
        <p:spPr>
          <a:xfrm>
            <a:off x="335667" y="2378075"/>
            <a:ext cx="1354238" cy="338554"/>
          </a:xfrm>
          <a:prstGeom prst="rect">
            <a:avLst/>
          </a:prstGeom>
          <a:noFill/>
          <a:ln>
            <a:noFill/>
          </a:ln>
        </p:spPr>
        <p:txBody>
          <a:bodyPr wrap="square">
            <a:spAutoFit/>
          </a:bodyPr>
          <a:lstStyle/>
          <a:p>
            <a:pPr>
              <a:defRPr/>
            </a:pPr>
            <a:r>
              <a:rPr lang="es-ES" sz="1600" dirty="0" smtClean="0">
                <a:solidFill>
                  <a:srgbClr val="336600"/>
                </a:solidFill>
                <a:latin typeface="+mj-lt"/>
                <a:ea typeface="ＭＳ Ｐゴシック" charset="-128"/>
              </a:rPr>
              <a:t>Dinamarca</a:t>
            </a:r>
            <a:endParaRPr lang="es-ES" sz="1600" dirty="0">
              <a:solidFill>
                <a:srgbClr val="336600"/>
              </a:solidFill>
              <a:latin typeface="+mj-lt"/>
              <a:ea typeface="ＭＳ Ｐゴシック" charset="-128"/>
            </a:endParaRPr>
          </a:p>
        </p:txBody>
      </p:sp>
      <p:sp>
        <p:nvSpPr>
          <p:cNvPr id="14" name="Oval 13"/>
          <p:cNvSpPr/>
          <p:nvPr/>
        </p:nvSpPr>
        <p:spPr>
          <a:xfrm>
            <a:off x="1166813" y="1200150"/>
            <a:ext cx="1360487" cy="981075"/>
          </a:xfrm>
          <a:prstGeom prst="ellipse">
            <a:avLst/>
          </a:prstGeom>
          <a:noFill/>
          <a:ln w="2349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36600"/>
                </a:solidFill>
              </a:rPr>
              <a:t>Nepal</a:t>
            </a:r>
          </a:p>
        </p:txBody>
      </p:sp>
      <p:sp>
        <p:nvSpPr>
          <p:cNvPr id="15" name="Oval 14"/>
          <p:cNvSpPr/>
          <p:nvPr/>
        </p:nvSpPr>
        <p:spPr>
          <a:xfrm>
            <a:off x="2327275" y="1982788"/>
            <a:ext cx="1412875" cy="981075"/>
          </a:xfrm>
          <a:prstGeom prst="ellipse">
            <a:avLst/>
          </a:prstGeom>
          <a:noFill/>
          <a:ln w="2349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36600"/>
                </a:solidFill>
              </a:rPr>
              <a:t>Tanzania</a:t>
            </a:r>
          </a:p>
        </p:txBody>
      </p:sp>
      <p:sp>
        <p:nvSpPr>
          <p:cNvPr id="16" name="Oval 15"/>
          <p:cNvSpPr/>
          <p:nvPr/>
        </p:nvSpPr>
        <p:spPr>
          <a:xfrm>
            <a:off x="3217863" y="1155700"/>
            <a:ext cx="1404937" cy="981075"/>
          </a:xfrm>
          <a:prstGeom prst="ellipse">
            <a:avLst/>
          </a:prstGeom>
          <a:noFill/>
          <a:ln w="2349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36600"/>
                </a:solidFill>
              </a:rPr>
              <a:t>Ecuador</a:t>
            </a:r>
          </a:p>
        </p:txBody>
      </p:sp>
      <p:sp>
        <p:nvSpPr>
          <p:cNvPr id="17" name="Oval 16"/>
          <p:cNvSpPr/>
          <p:nvPr/>
        </p:nvSpPr>
        <p:spPr>
          <a:xfrm>
            <a:off x="5603875" y="1806575"/>
            <a:ext cx="1420813" cy="981075"/>
          </a:xfrm>
          <a:prstGeom prst="ellipse">
            <a:avLst/>
          </a:prstGeom>
          <a:noFill/>
          <a:ln w="2349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336600"/>
                </a:solidFill>
              </a:rPr>
              <a:t>Liberia</a:t>
            </a:r>
          </a:p>
        </p:txBody>
      </p:sp>
      <p:sp>
        <p:nvSpPr>
          <p:cNvPr id="23" name="Rectangle 22"/>
          <p:cNvSpPr/>
          <p:nvPr/>
        </p:nvSpPr>
        <p:spPr>
          <a:xfrm>
            <a:off x="3590925" y="3559175"/>
            <a:ext cx="1214438" cy="647700"/>
          </a:xfrm>
          <a:prstGeom prst="rect">
            <a:avLst/>
          </a:prstGeom>
          <a:solidFill>
            <a:srgbClr val="92D05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60 </a:t>
            </a:r>
            <a:r>
              <a:rPr lang="es-GT" sz="1600" dirty="0" smtClean="0"/>
              <a:t>días</a:t>
            </a:r>
            <a:endParaRPr lang="es-GT" sz="1600" dirty="0"/>
          </a:p>
        </p:txBody>
      </p:sp>
      <p:sp>
        <p:nvSpPr>
          <p:cNvPr id="24" name="Rectangle 23"/>
          <p:cNvSpPr/>
          <p:nvPr/>
        </p:nvSpPr>
        <p:spPr>
          <a:xfrm>
            <a:off x="5721350" y="3543300"/>
            <a:ext cx="1528763" cy="695325"/>
          </a:xfrm>
          <a:prstGeom prst="rect">
            <a:avLst/>
          </a:prstGeom>
          <a:solidFill>
            <a:srgbClr val="92D05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90 </a:t>
            </a:r>
            <a:r>
              <a:rPr lang="es-GT" sz="1600" dirty="0" smtClean="0"/>
              <a:t>días</a:t>
            </a:r>
            <a:endParaRPr lang="es-GT" sz="1600" dirty="0"/>
          </a:p>
        </p:txBody>
      </p:sp>
      <p:sp>
        <p:nvSpPr>
          <p:cNvPr id="25" name="TextBox 24"/>
          <p:cNvSpPr txBox="1"/>
          <p:nvPr/>
        </p:nvSpPr>
        <p:spPr>
          <a:xfrm>
            <a:off x="847725" y="3208338"/>
            <a:ext cx="8296275" cy="307975"/>
          </a:xfrm>
          <a:prstGeom prst="rect">
            <a:avLst/>
          </a:prstGeom>
          <a:noFill/>
        </p:spPr>
        <p:txBody>
          <a:bodyPr>
            <a:spAutoFit/>
          </a:bodyPr>
          <a:lstStyle/>
          <a:p>
            <a:pPr>
              <a:defRPr/>
            </a:pPr>
            <a:r>
              <a:rPr lang="en-US" sz="1400" dirty="0">
                <a:solidFill>
                  <a:schemeClr val="bg2">
                    <a:lumMod val="75000"/>
                  </a:schemeClr>
                </a:solidFill>
                <a:latin typeface="+mj-lt"/>
                <a:ea typeface="ＭＳ Ｐゴシック" charset="-128"/>
              </a:rPr>
              <a:t>May    Jun     Jul     Aug     Sep     Oct      Nov     Dec     Jan     Feb     Mar     Apr     May     Jun</a:t>
            </a:r>
          </a:p>
        </p:txBody>
      </p:sp>
      <p:sp>
        <p:nvSpPr>
          <p:cNvPr id="28" name="TextBox 27"/>
          <p:cNvSpPr txBox="1"/>
          <p:nvPr/>
        </p:nvSpPr>
        <p:spPr>
          <a:xfrm>
            <a:off x="266700" y="781050"/>
            <a:ext cx="4903788" cy="400110"/>
          </a:xfrm>
          <a:prstGeom prst="rect">
            <a:avLst/>
          </a:prstGeom>
          <a:noFill/>
          <a:ln>
            <a:noFill/>
          </a:ln>
        </p:spPr>
        <p:txBody>
          <a:bodyPr>
            <a:spAutoFit/>
          </a:bodyPr>
          <a:lstStyle/>
          <a:p>
            <a:pPr>
              <a:defRPr/>
            </a:pPr>
            <a:r>
              <a:rPr lang="es-GT" sz="2000" dirty="0" smtClean="0">
                <a:solidFill>
                  <a:schemeClr val="bg2">
                    <a:lumMod val="75000"/>
                  </a:schemeClr>
                </a:solidFill>
                <a:latin typeface="+mj-lt"/>
                <a:ea typeface="ＭＳ Ｐゴシック" charset="-128"/>
              </a:rPr>
              <a:t>Talleres “</a:t>
            </a:r>
            <a:r>
              <a:rPr lang="es-GT" sz="2000" dirty="0" err="1" smtClean="0">
                <a:solidFill>
                  <a:schemeClr val="bg2">
                    <a:lumMod val="75000"/>
                  </a:schemeClr>
                </a:solidFill>
                <a:latin typeface="+mj-lt"/>
                <a:ea typeface="ＭＳ Ｐゴシック" charset="-128"/>
              </a:rPr>
              <a:t>Multi-stakeholder</a:t>
            </a:r>
            <a:r>
              <a:rPr lang="es-GT" sz="2000" dirty="0" smtClean="0">
                <a:solidFill>
                  <a:schemeClr val="bg2">
                    <a:lumMod val="75000"/>
                  </a:schemeClr>
                </a:solidFill>
                <a:latin typeface="+mj-lt"/>
                <a:ea typeface="ＭＳ Ｐゴシック" charset="-128"/>
              </a:rPr>
              <a:t>”</a:t>
            </a:r>
            <a:endParaRPr lang="es-GT" sz="2000" dirty="0">
              <a:solidFill>
                <a:schemeClr val="bg2">
                  <a:lumMod val="75000"/>
                </a:schemeClr>
              </a:solidFill>
              <a:latin typeface="+mj-lt"/>
              <a:ea typeface="ＭＳ Ｐゴシック" charset="-128"/>
            </a:endParaRPr>
          </a:p>
        </p:txBody>
      </p:sp>
      <p:sp>
        <p:nvSpPr>
          <p:cNvPr id="29" name="TextBox 28"/>
          <p:cNvSpPr txBox="1"/>
          <p:nvPr/>
        </p:nvSpPr>
        <p:spPr>
          <a:xfrm>
            <a:off x="148501" y="3790950"/>
            <a:ext cx="3763741" cy="369332"/>
          </a:xfrm>
          <a:prstGeom prst="rect">
            <a:avLst/>
          </a:prstGeom>
          <a:noFill/>
        </p:spPr>
        <p:txBody>
          <a:bodyPr wrap="square">
            <a:spAutoFit/>
          </a:bodyPr>
          <a:lstStyle/>
          <a:p>
            <a:pPr>
              <a:defRPr/>
            </a:pPr>
            <a:r>
              <a:rPr lang="es-GT" sz="1800" dirty="0" smtClean="0">
                <a:solidFill>
                  <a:schemeClr val="bg2">
                    <a:lumMod val="75000"/>
                  </a:schemeClr>
                </a:solidFill>
                <a:latin typeface="+mj-lt"/>
                <a:ea typeface="ＭＳ Ｐゴシック" charset="-128"/>
              </a:rPr>
              <a:t>Períodos de comentario público</a:t>
            </a:r>
            <a:endParaRPr lang="es-GT" sz="1800" dirty="0">
              <a:solidFill>
                <a:schemeClr val="bg2">
                  <a:lumMod val="75000"/>
                </a:schemeClr>
              </a:solidFill>
              <a:latin typeface="+mj-lt"/>
              <a:ea typeface="ＭＳ Ｐゴシック" charset="-128"/>
            </a:endParaRPr>
          </a:p>
        </p:txBody>
      </p:sp>
      <p:sp>
        <p:nvSpPr>
          <p:cNvPr id="30" name="TextBox 29"/>
          <p:cNvSpPr txBox="1"/>
          <p:nvPr/>
        </p:nvSpPr>
        <p:spPr>
          <a:xfrm>
            <a:off x="847725" y="3541713"/>
            <a:ext cx="582613" cy="307975"/>
          </a:xfrm>
          <a:prstGeom prst="rect">
            <a:avLst/>
          </a:prstGeom>
          <a:noFill/>
        </p:spPr>
        <p:txBody>
          <a:bodyPr wrap="none">
            <a:spAutoFit/>
          </a:bodyPr>
          <a:lstStyle/>
          <a:p>
            <a:pPr>
              <a:defRPr/>
            </a:pPr>
            <a:r>
              <a:rPr lang="en-US" sz="1400" dirty="0">
                <a:solidFill>
                  <a:schemeClr val="bg2">
                    <a:lumMod val="75000"/>
                  </a:schemeClr>
                </a:solidFill>
                <a:latin typeface="+mj-lt"/>
                <a:ea typeface="ＭＳ Ｐゴシック" charset="-128"/>
              </a:rPr>
              <a:t>2009</a:t>
            </a:r>
          </a:p>
        </p:txBody>
      </p:sp>
      <p:sp>
        <p:nvSpPr>
          <p:cNvPr id="31" name="TextBox 30"/>
          <p:cNvSpPr txBox="1"/>
          <p:nvPr/>
        </p:nvSpPr>
        <p:spPr>
          <a:xfrm>
            <a:off x="5106988" y="3543300"/>
            <a:ext cx="582612" cy="307975"/>
          </a:xfrm>
          <a:prstGeom prst="rect">
            <a:avLst/>
          </a:prstGeom>
          <a:noFill/>
          <a:ln>
            <a:noFill/>
          </a:ln>
        </p:spPr>
        <p:txBody>
          <a:bodyPr wrap="none">
            <a:spAutoFit/>
          </a:bodyPr>
          <a:lstStyle/>
          <a:p>
            <a:pPr>
              <a:defRPr/>
            </a:pPr>
            <a:r>
              <a:rPr lang="en-US" sz="1400" dirty="0">
                <a:solidFill>
                  <a:schemeClr val="bg2">
                    <a:lumMod val="75000"/>
                  </a:schemeClr>
                </a:solidFill>
                <a:latin typeface="+mj-lt"/>
                <a:ea typeface="ＭＳ Ｐゴシック" charset="-128"/>
              </a:rPr>
              <a:t>2010</a:t>
            </a:r>
          </a:p>
        </p:txBody>
      </p:sp>
      <p:sp>
        <p:nvSpPr>
          <p:cNvPr id="37" name="TextBox 36"/>
          <p:cNvSpPr txBox="1"/>
          <p:nvPr/>
        </p:nvSpPr>
        <p:spPr>
          <a:xfrm>
            <a:off x="330883" y="4737443"/>
            <a:ext cx="1220124" cy="707886"/>
          </a:xfrm>
          <a:prstGeom prst="rect">
            <a:avLst/>
          </a:prstGeom>
          <a:noFill/>
          <a:ln>
            <a:noFill/>
          </a:ln>
        </p:spPr>
        <p:txBody>
          <a:bodyPr wrap="square">
            <a:spAutoFit/>
          </a:bodyPr>
          <a:lstStyle/>
          <a:p>
            <a:pPr algn="ctr">
              <a:defRPr/>
            </a:pPr>
            <a:r>
              <a:rPr lang="en-US" sz="2000" dirty="0" smtClean="0">
                <a:solidFill>
                  <a:srgbClr val="336600"/>
                </a:solidFill>
                <a:latin typeface="+mn-lt"/>
                <a:ea typeface="ＭＳ Ｐゴシック" charset="-128"/>
              </a:rPr>
              <a:t>1er </a:t>
            </a:r>
            <a:endParaRPr lang="en-US" sz="2000" dirty="0">
              <a:solidFill>
                <a:srgbClr val="336600"/>
              </a:solidFill>
              <a:latin typeface="+mn-lt"/>
              <a:ea typeface="ＭＳ Ｐゴシック" charset="-128"/>
            </a:endParaRPr>
          </a:p>
          <a:p>
            <a:pPr algn="ctr">
              <a:defRPr/>
            </a:pPr>
            <a:r>
              <a:rPr lang="en-US" sz="2000" dirty="0" smtClean="0">
                <a:solidFill>
                  <a:srgbClr val="336600"/>
                </a:solidFill>
                <a:latin typeface="+mn-lt"/>
                <a:ea typeface="ＭＳ Ｐゴシック" charset="-128"/>
              </a:rPr>
              <a:t>borrador</a:t>
            </a:r>
            <a:endParaRPr lang="en-US" sz="2000" dirty="0">
              <a:solidFill>
                <a:srgbClr val="336600"/>
              </a:solidFill>
              <a:latin typeface="+mn-lt"/>
              <a:ea typeface="ＭＳ Ｐゴシック" charset="-128"/>
            </a:endParaRPr>
          </a:p>
        </p:txBody>
      </p:sp>
      <p:sp>
        <p:nvSpPr>
          <p:cNvPr id="40" name="TextBox 39"/>
          <p:cNvSpPr txBox="1"/>
          <p:nvPr/>
        </p:nvSpPr>
        <p:spPr>
          <a:xfrm>
            <a:off x="3009419" y="4710896"/>
            <a:ext cx="1145892" cy="707886"/>
          </a:xfrm>
          <a:prstGeom prst="rect">
            <a:avLst/>
          </a:prstGeom>
          <a:noFill/>
          <a:ln>
            <a:noFill/>
          </a:ln>
        </p:spPr>
        <p:txBody>
          <a:bodyPr wrap="square">
            <a:spAutoFit/>
          </a:bodyPr>
          <a:lstStyle/>
          <a:p>
            <a:pPr algn="ctr">
              <a:defRPr/>
            </a:pPr>
            <a:r>
              <a:rPr lang="en-US" sz="2000" dirty="0" smtClean="0">
                <a:solidFill>
                  <a:srgbClr val="336600"/>
                </a:solidFill>
                <a:latin typeface="+mn-lt"/>
                <a:ea typeface="ＭＳ Ｐゴシック" charset="-128"/>
              </a:rPr>
              <a:t>2ndo </a:t>
            </a:r>
            <a:endParaRPr lang="en-US" sz="2000" dirty="0">
              <a:solidFill>
                <a:srgbClr val="336600"/>
              </a:solidFill>
              <a:latin typeface="+mn-lt"/>
              <a:ea typeface="ＭＳ Ｐゴシック" charset="-128"/>
            </a:endParaRPr>
          </a:p>
          <a:p>
            <a:pPr algn="ctr">
              <a:defRPr/>
            </a:pPr>
            <a:r>
              <a:rPr lang="en-US" sz="2000" dirty="0" smtClean="0">
                <a:solidFill>
                  <a:srgbClr val="336600"/>
                </a:solidFill>
                <a:latin typeface="+mn-lt"/>
                <a:ea typeface="ＭＳ Ｐゴシック" charset="-128"/>
              </a:rPr>
              <a:t>borrador</a:t>
            </a:r>
            <a:endParaRPr lang="en-US" sz="2000" dirty="0">
              <a:solidFill>
                <a:srgbClr val="336600"/>
              </a:solidFill>
              <a:latin typeface="+mn-lt"/>
              <a:ea typeface="ＭＳ Ｐゴシック" charset="-128"/>
            </a:endParaRPr>
          </a:p>
        </p:txBody>
      </p:sp>
      <p:sp>
        <p:nvSpPr>
          <p:cNvPr id="41" name="TextBox 40"/>
          <p:cNvSpPr txBox="1"/>
          <p:nvPr/>
        </p:nvSpPr>
        <p:spPr>
          <a:xfrm>
            <a:off x="5173884" y="4757196"/>
            <a:ext cx="1180617" cy="707886"/>
          </a:xfrm>
          <a:prstGeom prst="rect">
            <a:avLst/>
          </a:prstGeom>
          <a:noFill/>
          <a:ln>
            <a:noFill/>
          </a:ln>
        </p:spPr>
        <p:txBody>
          <a:bodyPr wrap="square">
            <a:spAutoFit/>
          </a:bodyPr>
          <a:lstStyle/>
          <a:p>
            <a:pPr algn="ctr">
              <a:defRPr/>
            </a:pPr>
            <a:r>
              <a:rPr lang="en-US" sz="2000" dirty="0" smtClean="0">
                <a:solidFill>
                  <a:srgbClr val="336600"/>
                </a:solidFill>
                <a:latin typeface="+mn-lt"/>
                <a:ea typeface="ＭＳ Ｐゴシック" charset="-128"/>
              </a:rPr>
              <a:t>3er</a:t>
            </a:r>
            <a:endParaRPr lang="en-US" sz="2000" dirty="0">
              <a:solidFill>
                <a:srgbClr val="336600"/>
              </a:solidFill>
              <a:latin typeface="+mn-lt"/>
              <a:ea typeface="ＭＳ Ｐゴシック" charset="-128"/>
            </a:endParaRPr>
          </a:p>
          <a:p>
            <a:pPr algn="ctr">
              <a:defRPr/>
            </a:pPr>
            <a:r>
              <a:rPr lang="en-US" sz="2000" dirty="0" smtClean="0">
                <a:solidFill>
                  <a:srgbClr val="336600"/>
                </a:solidFill>
                <a:latin typeface="+mn-lt"/>
                <a:ea typeface="ＭＳ Ｐゴシック" charset="-128"/>
              </a:rPr>
              <a:t>borrador</a:t>
            </a:r>
            <a:endParaRPr lang="en-US" sz="2000" dirty="0">
              <a:solidFill>
                <a:srgbClr val="336600"/>
              </a:solidFill>
              <a:latin typeface="+mn-lt"/>
              <a:ea typeface="ＭＳ Ｐゴシック" charset="-128"/>
            </a:endParaRPr>
          </a:p>
        </p:txBody>
      </p:sp>
      <p:sp>
        <p:nvSpPr>
          <p:cNvPr id="42" name="TextBox 41"/>
          <p:cNvSpPr txBox="1"/>
          <p:nvPr/>
        </p:nvSpPr>
        <p:spPr>
          <a:xfrm>
            <a:off x="7504113" y="5010150"/>
            <a:ext cx="1373187" cy="400110"/>
          </a:xfrm>
          <a:prstGeom prst="rect">
            <a:avLst/>
          </a:prstGeom>
          <a:noFill/>
          <a:ln>
            <a:noFill/>
          </a:ln>
        </p:spPr>
        <p:txBody>
          <a:bodyPr>
            <a:spAutoFit/>
          </a:bodyPr>
          <a:lstStyle/>
          <a:p>
            <a:pPr algn="ctr">
              <a:defRPr/>
            </a:pPr>
            <a:r>
              <a:rPr lang="es-GT" sz="2000" dirty="0" smtClean="0">
                <a:solidFill>
                  <a:srgbClr val="336600"/>
                </a:solidFill>
                <a:latin typeface="+mn-lt"/>
                <a:ea typeface="ＭＳ Ｐゴシック" charset="-128"/>
              </a:rPr>
              <a:t>Versión 1</a:t>
            </a:r>
            <a:endParaRPr lang="es-GT" sz="2000" dirty="0">
              <a:solidFill>
                <a:srgbClr val="336600"/>
              </a:solidFill>
              <a:latin typeface="+mn-lt"/>
              <a:ea typeface="ＭＳ Ｐゴシック" charset="-128"/>
            </a:endParaRPr>
          </a:p>
        </p:txBody>
      </p:sp>
      <p:sp>
        <p:nvSpPr>
          <p:cNvPr id="43" name="Rectangle 42"/>
          <p:cNvSpPr/>
          <p:nvPr/>
        </p:nvSpPr>
        <p:spPr>
          <a:xfrm>
            <a:off x="396875" y="4738688"/>
            <a:ext cx="1098550" cy="963612"/>
          </a:xfrm>
          <a:prstGeom prst="rect">
            <a:avLst/>
          </a:prstGeom>
          <a:noFill/>
          <a:ln w="1905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3011488" y="4724400"/>
            <a:ext cx="1096962" cy="965200"/>
          </a:xfrm>
          <a:prstGeom prst="rect">
            <a:avLst/>
          </a:prstGeom>
          <a:noFill/>
          <a:ln w="1905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173663" y="4740275"/>
            <a:ext cx="1096962" cy="965200"/>
          </a:xfrm>
          <a:prstGeom prst="rect">
            <a:avLst/>
          </a:prstGeom>
          <a:noFill/>
          <a:ln w="1905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7415213" y="4727575"/>
            <a:ext cx="1479550" cy="965200"/>
          </a:xfrm>
          <a:prstGeom prst="rect">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p:cNvCxnSpPr>
            <a:stCxn id="10" idx="4"/>
          </p:cNvCxnSpPr>
          <p:nvPr/>
        </p:nvCxnSpPr>
        <p:spPr>
          <a:xfrm rot="5400000">
            <a:off x="705644" y="3286919"/>
            <a:ext cx="493712" cy="6350"/>
          </a:xfrm>
          <a:prstGeom prst="line">
            <a:avLst/>
          </a:prstGeom>
          <a:ln w="2349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288713" y="103028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4" idx="4"/>
          </p:cNvCxnSpPr>
          <p:nvPr/>
        </p:nvCxnSpPr>
        <p:spPr>
          <a:xfrm rot="16200000" flipH="1">
            <a:off x="1183481" y="2845594"/>
            <a:ext cx="1343025" cy="14288"/>
          </a:xfrm>
          <a:prstGeom prst="line">
            <a:avLst/>
          </a:prstGeom>
          <a:ln w="2349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5" idx="4"/>
          </p:cNvCxnSpPr>
          <p:nvPr/>
        </p:nvCxnSpPr>
        <p:spPr>
          <a:xfrm rot="16200000" flipH="1">
            <a:off x="2757488" y="3240088"/>
            <a:ext cx="573087" cy="20637"/>
          </a:xfrm>
          <a:prstGeom prst="line">
            <a:avLst/>
          </a:prstGeom>
          <a:ln w="2349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6" idx="4"/>
          </p:cNvCxnSpPr>
          <p:nvPr/>
        </p:nvCxnSpPr>
        <p:spPr>
          <a:xfrm rot="16200000" flipH="1">
            <a:off x="3244850" y="2811463"/>
            <a:ext cx="1354138" cy="4762"/>
          </a:xfrm>
          <a:prstGeom prst="line">
            <a:avLst/>
          </a:prstGeom>
          <a:ln w="2349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7" idx="4"/>
          </p:cNvCxnSpPr>
          <p:nvPr/>
        </p:nvCxnSpPr>
        <p:spPr>
          <a:xfrm rot="16200000" flipH="1">
            <a:off x="5964237" y="3136901"/>
            <a:ext cx="703263" cy="4762"/>
          </a:xfrm>
          <a:prstGeom prst="line">
            <a:avLst/>
          </a:prstGeom>
          <a:ln w="2349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15925" y="3508375"/>
            <a:ext cx="8296275" cy="33338"/>
          </a:xfrm>
          <a:prstGeom prst="straightConnector1">
            <a:avLst/>
          </a:prstGeom>
          <a:ln w="44450">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6" idx="0"/>
          </p:cNvCxnSpPr>
          <p:nvPr/>
        </p:nvCxnSpPr>
        <p:spPr>
          <a:xfrm rot="16200000" flipV="1">
            <a:off x="7549357" y="4121944"/>
            <a:ext cx="1185862" cy="2540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45" idx="0"/>
          </p:cNvCxnSpPr>
          <p:nvPr/>
        </p:nvCxnSpPr>
        <p:spPr>
          <a:xfrm rot="16200000" flipV="1">
            <a:off x="5121276" y="4140200"/>
            <a:ext cx="1198562" cy="1587"/>
          </a:xfrm>
          <a:prstGeom prst="line">
            <a:avLst/>
          </a:prstGeom>
          <a:ln w="2222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4" idx="0"/>
          </p:cNvCxnSpPr>
          <p:nvPr/>
        </p:nvCxnSpPr>
        <p:spPr>
          <a:xfrm rot="16200000" flipV="1">
            <a:off x="2975770" y="4139406"/>
            <a:ext cx="1166812" cy="3175"/>
          </a:xfrm>
          <a:prstGeom prst="line">
            <a:avLst/>
          </a:prstGeom>
          <a:ln w="2222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43" idx="0"/>
          </p:cNvCxnSpPr>
          <p:nvPr/>
        </p:nvCxnSpPr>
        <p:spPr>
          <a:xfrm rot="5400000" flipH="1" flipV="1">
            <a:off x="329406" y="4118769"/>
            <a:ext cx="1236663" cy="3175"/>
          </a:xfrm>
          <a:prstGeom prst="line">
            <a:avLst/>
          </a:prstGeom>
          <a:ln w="22225">
            <a:solidFill>
              <a:srgbClr val="33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GT" dirty="0" smtClean="0"/>
              <a:t>Países</a:t>
            </a:r>
            <a:r>
              <a:rPr lang="en-GB" dirty="0" smtClean="0"/>
              <a:t> participantes</a:t>
            </a:r>
            <a:endParaRPr lang="en-US" dirty="0" smtClean="0"/>
          </a:p>
        </p:txBody>
      </p:sp>
      <p:sp>
        <p:nvSpPr>
          <p:cNvPr id="11267" name="Rectangle 3"/>
          <p:cNvSpPr>
            <a:spLocks noGrp="1" noChangeArrowheads="1"/>
          </p:cNvSpPr>
          <p:nvPr>
            <p:ph idx="1"/>
          </p:nvPr>
        </p:nvSpPr>
        <p:spPr>
          <a:xfrm>
            <a:off x="503238" y="1084263"/>
            <a:ext cx="6291262" cy="4422775"/>
          </a:xfrm>
        </p:spPr>
        <p:txBody>
          <a:bodyPr/>
          <a:lstStyle/>
          <a:p>
            <a:pPr>
              <a:lnSpc>
                <a:spcPct val="90000"/>
              </a:lnSpc>
              <a:spcBef>
                <a:spcPts val="1200"/>
              </a:spcBef>
              <a:buFontTx/>
              <a:buNone/>
            </a:pPr>
            <a:r>
              <a:rPr lang="es-GT" sz="2000" dirty="0" smtClean="0"/>
              <a:t>Criterios:</a:t>
            </a:r>
          </a:p>
          <a:p>
            <a:pPr lvl="1">
              <a:lnSpc>
                <a:spcPct val="90000"/>
              </a:lnSpc>
              <a:spcBef>
                <a:spcPts val="1200"/>
              </a:spcBef>
            </a:pPr>
            <a:r>
              <a:rPr lang="es-GT" sz="1800" dirty="0" smtClean="0"/>
              <a:t>Progreso significativo hacia un programa REDD+ dirigido por el gobierno</a:t>
            </a:r>
          </a:p>
          <a:p>
            <a:pPr lvl="1">
              <a:lnSpc>
                <a:spcPct val="90000"/>
              </a:lnSpc>
              <a:spcBef>
                <a:spcPts val="1200"/>
              </a:spcBef>
            </a:pPr>
            <a:r>
              <a:rPr lang="es-GT" sz="1800" dirty="0" smtClean="0"/>
              <a:t>Fuerte compromiso del gobierno para demostrar el desempeño social y ambiental de REDD</a:t>
            </a:r>
          </a:p>
          <a:p>
            <a:pPr lvl="1">
              <a:lnSpc>
                <a:spcPct val="90000"/>
              </a:lnSpc>
              <a:spcBef>
                <a:spcPts val="1200"/>
              </a:spcBef>
            </a:pPr>
            <a:endParaRPr lang="en-GB" dirty="0" smtClean="0"/>
          </a:p>
          <a:p>
            <a:pPr>
              <a:lnSpc>
                <a:spcPct val="90000"/>
              </a:lnSpc>
              <a:spcBef>
                <a:spcPts val="1200"/>
              </a:spcBef>
              <a:buFontTx/>
              <a:buNone/>
            </a:pPr>
            <a:r>
              <a:rPr lang="en-GB" dirty="0" smtClean="0"/>
              <a:t>	</a:t>
            </a:r>
          </a:p>
          <a:p>
            <a:pPr lvl="1">
              <a:lnSpc>
                <a:spcPct val="90000"/>
              </a:lnSpc>
              <a:buFontTx/>
              <a:buChar char="-"/>
            </a:pPr>
            <a:endParaRPr lang="en-US" dirty="0" smtClean="0"/>
          </a:p>
          <a:p>
            <a:pPr lvl="1">
              <a:lnSpc>
                <a:spcPct val="90000"/>
              </a:lnSpc>
              <a:buFontTx/>
              <a:buChar char="-"/>
            </a:pPr>
            <a:endParaRPr lang="en-US" dirty="0" smtClean="0"/>
          </a:p>
        </p:txBody>
      </p:sp>
      <p:graphicFrame>
        <p:nvGraphicFramePr>
          <p:cNvPr id="4" name="Table 3"/>
          <p:cNvGraphicFramePr>
            <a:graphicFrameLocks noGrp="1"/>
          </p:cNvGraphicFramePr>
          <p:nvPr/>
        </p:nvGraphicFramePr>
        <p:xfrm>
          <a:off x="604838" y="2777854"/>
          <a:ext cx="6161648" cy="3147172"/>
        </p:xfrm>
        <a:graphic>
          <a:graphicData uri="http://schemas.openxmlformats.org/drawingml/2006/table">
            <a:tbl>
              <a:tblPr firstRow="1" bandRow="1">
                <a:tableStyleId>{C083E6E3-FA7D-4D7B-A595-EF9225AFEA82}</a:tableStyleId>
              </a:tblPr>
              <a:tblGrid>
                <a:gridCol w="3078665"/>
                <a:gridCol w="3082983"/>
              </a:tblGrid>
              <a:tr h="403972">
                <a:tc>
                  <a:txBody>
                    <a:bodyPr/>
                    <a:lstStyle/>
                    <a:p>
                      <a:r>
                        <a:rPr lang="es-GT" noProof="0" dirty="0" smtClean="0">
                          <a:solidFill>
                            <a:srgbClr val="404040"/>
                          </a:solidFill>
                        </a:rPr>
                        <a:t>Participando</a:t>
                      </a:r>
                      <a:endParaRPr lang="es-GT" noProof="0" dirty="0">
                        <a:solidFill>
                          <a:srgbClr val="404040"/>
                        </a:solidFill>
                      </a:endParaRPr>
                    </a:p>
                  </a:txBody>
                  <a:tcPr/>
                </a:tc>
                <a:tc>
                  <a:txBody>
                    <a:bodyPr/>
                    <a:lstStyle/>
                    <a:p>
                      <a:r>
                        <a:rPr lang="es-GT" noProof="0" smtClean="0">
                          <a:solidFill>
                            <a:srgbClr val="404040"/>
                          </a:solidFill>
                        </a:rPr>
                        <a:t>Interesados</a:t>
                      </a:r>
                      <a:endParaRPr lang="es-GT" noProof="0">
                        <a:solidFill>
                          <a:srgbClr val="404040"/>
                        </a:solidFill>
                      </a:endParaRPr>
                    </a:p>
                  </a:txBody>
                  <a:tcPr/>
                </a:tc>
              </a:tr>
              <a:tr h="2444735">
                <a:tc>
                  <a:txBody>
                    <a:bodyPr/>
                    <a:lstStyle/>
                    <a:p>
                      <a:pPr lvl="0">
                        <a:lnSpc>
                          <a:spcPct val="90000"/>
                        </a:lnSpc>
                        <a:spcBef>
                          <a:spcPts val="600"/>
                        </a:spcBef>
                      </a:pPr>
                      <a:r>
                        <a:rPr lang="es-GT" noProof="0" dirty="0" smtClean="0">
                          <a:solidFill>
                            <a:srgbClr val="404040"/>
                          </a:solidFill>
                        </a:rPr>
                        <a:t>Ecuador		</a:t>
                      </a:r>
                    </a:p>
                    <a:p>
                      <a:pPr lvl="0">
                        <a:lnSpc>
                          <a:spcPct val="90000"/>
                        </a:lnSpc>
                        <a:spcBef>
                          <a:spcPts val="600"/>
                        </a:spcBef>
                      </a:pPr>
                      <a:r>
                        <a:rPr lang="es-GT" noProof="0" dirty="0" smtClean="0">
                          <a:solidFill>
                            <a:srgbClr val="404040"/>
                          </a:solidFill>
                        </a:rPr>
                        <a:t>Estado de</a:t>
                      </a:r>
                      <a:r>
                        <a:rPr lang="es-GT" baseline="0" noProof="0" dirty="0" smtClean="0">
                          <a:solidFill>
                            <a:srgbClr val="404040"/>
                          </a:solidFill>
                        </a:rPr>
                        <a:t> </a:t>
                      </a:r>
                      <a:r>
                        <a:rPr lang="es-GT" noProof="0" dirty="0" smtClean="0">
                          <a:solidFill>
                            <a:srgbClr val="404040"/>
                          </a:solidFill>
                        </a:rPr>
                        <a:t>Acre (Brasil) 	</a:t>
                      </a:r>
                    </a:p>
                    <a:p>
                      <a:pPr lvl="0">
                        <a:lnSpc>
                          <a:spcPct val="90000"/>
                        </a:lnSpc>
                        <a:spcBef>
                          <a:spcPts val="600"/>
                        </a:spcBef>
                      </a:pPr>
                      <a:r>
                        <a:rPr lang="es-GT" noProof="0" dirty="0" smtClean="0">
                          <a:solidFill>
                            <a:srgbClr val="404040"/>
                          </a:solidFill>
                        </a:rPr>
                        <a:t>Provincia</a:t>
                      </a:r>
                      <a:r>
                        <a:rPr lang="es-GT" baseline="0" noProof="0" dirty="0" smtClean="0">
                          <a:solidFill>
                            <a:srgbClr val="404040"/>
                          </a:solidFill>
                        </a:rPr>
                        <a:t> </a:t>
                      </a:r>
                      <a:r>
                        <a:rPr lang="es-GT" noProof="0" dirty="0" smtClean="0">
                          <a:solidFill>
                            <a:srgbClr val="404040"/>
                          </a:solidFill>
                        </a:rPr>
                        <a:t>de Kalimantan  Central (Indonesia)</a:t>
                      </a:r>
                    </a:p>
                    <a:p>
                      <a:pPr lvl="0">
                        <a:lnSpc>
                          <a:spcPct val="90000"/>
                        </a:lnSpc>
                        <a:spcBef>
                          <a:spcPts val="600"/>
                        </a:spcBef>
                      </a:pPr>
                      <a:r>
                        <a:rPr lang="es-GT" noProof="0" dirty="0" smtClean="0">
                          <a:solidFill>
                            <a:srgbClr val="404040"/>
                          </a:solidFill>
                        </a:rPr>
                        <a:t>Nepal		</a:t>
                      </a:r>
                    </a:p>
                    <a:p>
                      <a:pPr lvl="0">
                        <a:lnSpc>
                          <a:spcPct val="90000"/>
                        </a:lnSpc>
                        <a:spcBef>
                          <a:spcPts val="600"/>
                        </a:spcBef>
                      </a:pPr>
                      <a:r>
                        <a:rPr lang="es-GT" noProof="0" dirty="0" smtClean="0">
                          <a:solidFill>
                            <a:srgbClr val="404040"/>
                          </a:solidFill>
                        </a:rPr>
                        <a:t>Tanzania</a:t>
                      </a:r>
                      <a:r>
                        <a:rPr lang="es-GT" noProof="0" dirty="0" smtClean="0">
                          <a:solidFill>
                            <a:srgbClr val="404040"/>
                          </a:solidFill>
                          <a:latin typeface="Arial Rounded MT Bold" pitchFamily="34" charset="0"/>
                        </a:rPr>
                        <a:t>	</a:t>
                      </a:r>
                    </a:p>
                    <a:p>
                      <a:endParaRPr lang="es-GT" noProof="0" dirty="0">
                        <a:solidFill>
                          <a:srgbClr val="404040"/>
                        </a:solidFill>
                      </a:endParaRPr>
                    </a:p>
                  </a:txBody>
                  <a:tcPr/>
                </a:tc>
                <a:tc>
                  <a:txBody>
                    <a:bodyPr/>
                    <a:lstStyle/>
                    <a:p>
                      <a:pPr>
                        <a:spcBef>
                          <a:spcPts val="600"/>
                        </a:spcBef>
                      </a:pPr>
                      <a:r>
                        <a:rPr lang="es-GT" noProof="0" dirty="0" smtClean="0">
                          <a:solidFill>
                            <a:srgbClr val="404040"/>
                          </a:solidFill>
                        </a:rPr>
                        <a:t>Camboya</a:t>
                      </a:r>
                    </a:p>
                    <a:p>
                      <a:pPr>
                        <a:spcBef>
                          <a:spcPts val="600"/>
                        </a:spcBef>
                      </a:pPr>
                      <a:r>
                        <a:rPr lang="es-GT" noProof="0" dirty="0" smtClean="0">
                          <a:solidFill>
                            <a:srgbClr val="404040"/>
                          </a:solidFill>
                        </a:rPr>
                        <a:t>Filipinas</a:t>
                      </a:r>
                    </a:p>
                    <a:p>
                      <a:pPr>
                        <a:spcBef>
                          <a:spcPts val="600"/>
                        </a:spcBef>
                      </a:pPr>
                      <a:r>
                        <a:rPr lang="es-GT" noProof="0" dirty="0" smtClean="0">
                          <a:solidFill>
                            <a:srgbClr val="404040"/>
                          </a:solidFill>
                        </a:rPr>
                        <a:t>República Democrática</a:t>
                      </a:r>
                      <a:r>
                        <a:rPr lang="es-GT" baseline="0" noProof="0" dirty="0" smtClean="0">
                          <a:solidFill>
                            <a:srgbClr val="404040"/>
                          </a:solidFill>
                        </a:rPr>
                        <a:t> del </a:t>
                      </a:r>
                      <a:r>
                        <a:rPr lang="es-GT" noProof="0" dirty="0" smtClean="0">
                          <a:solidFill>
                            <a:srgbClr val="404040"/>
                          </a:solidFill>
                        </a:rPr>
                        <a:t>Congo</a:t>
                      </a:r>
                    </a:p>
                    <a:p>
                      <a:pPr>
                        <a:spcBef>
                          <a:spcPts val="600"/>
                        </a:spcBef>
                      </a:pPr>
                      <a:r>
                        <a:rPr lang="es-GT" noProof="0" dirty="0" smtClean="0">
                          <a:solidFill>
                            <a:srgbClr val="404040"/>
                          </a:solidFill>
                        </a:rPr>
                        <a:t>Liberia</a:t>
                      </a:r>
                    </a:p>
                    <a:p>
                      <a:pPr>
                        <a:spcBef>
                          <a:spcPts val="600"/>
                        </a:spcBef>
                      </a:pPr>
                      <a:r>
                        <a:rPr lang="es-GT" noProof="0" dirty="0" smtClean="0">
                          <a:solidFill>
                            <a:srgbClr val="404040"/>
                          </a:solidFill>
                        </a:rPr>
                        <a:t>Perú</a:t>
                      </a:r>
                    </a:p>
                    <a:p>
                      <a:pPr>
                        <a:spcBef>
                          <a:spcPts val="600"/>
                        </a:spcBef>
                      </a:pPr>
                      <a:r>
                        <a:rPr lang="es-GT" noProof="0" dirty="0" smtClean="0">
                          <a:solidFill>
                            <a:srgbClr val="404040"/>
                          </a:solidFill>
                        </a:rPr>
                        <a:t>Guatemala</a:t>
                      </a:r>
                    </a:p>
                    <a:p>
                      <a:pPr>
                        <a:spcBef>
                          <a:spcPts val="600"/>
                        </a:spcBef>
                      </a:pPr>
                      <a:r>
                        <a:rPr lang="es-GT" noProof="0" dirty="0" smtClean="0">
                          <a:solidFill>
                            <a:srgbClr val="404040"/>
                          </a:solidFill>
                        </a:rPr>
                        <a:t>Estado de</a:t>
                      </a:r>
                      <a:r>
                        <a:rPr lang="es-GT" baseline="0" noProof="0" dirty="0" smtClean="0">
                          <a:solidFill>
                            <a:srgbClr val="404040"/>
                          </a:solidFill>
                        </a:rPr>
                        <a:t> Chiapas (Méjico)</a:t>
                      </a:r>
                      <a:endParaRPr lang="es-GT" noProof="0" dirty="0">
                        <a:solidFill>
                          <a:srgbClr val="404040"/>
                        </a:solidFill>
                      </a:endParaRPr>
                    </a:p>
                  </a:txBody>
                  <a:tcPr/>
                </a:tc>
              </a:tr>
            </a:tbl>
          </a:graphicData>
        </a:graphic>
      </p:graphicFrame>
      <p:pic>
        <p:nvPicPr>
          <p:cNvPr id="12300" name="Picture 1"/>
          <p:cNvPicPr>
            <a:picLocks noChangeAspect="1" noChangeArrowheads="1"/>
          </p:cNvPicPr>
          <p:nvPr/>
        </p:nvPicPr>
        <p:blipFill>
          <a:blip r:embed="rId3"/>
          <a:srcRect/>
          <a:stretch>
            <a:fillRect/>
          </a:stretch>
        </p:blipFill>
        <p:spPr bwMode="auto">
          <a:xfrm>
            <a:off x="6954838" y="0"/>
            <a:ext cx="2189162" cy="5880100"/>
          </a:xfrm>
          <a:prstGeom prst="rect">
            <a:avLst/>
          </a:prstGeom>
          <a:noFill/>
          <a:ln w="12700">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wipe(down)">
                                      <p:cBhvr>
                                        <p:cTn id="10" dur="500"/>
                                        <p:tgtEl>
                                          <p:spTgt spid="1126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wipe(down)">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GT" dirty="0" smtClean="0"/>
              <a:t>Gobernanza de la Iniciativa REDD+ SES</a:t>
            </a:r>
          </a:p>
        </p:txBody>
      </p:sp>
      <p:sp>
        <p:nvSpPr>
          <p:cNvPr id="12291" name="Rectangle 3"/>
          <p:cNvSpPr>
            <a:spLocks noGrp="1" noChangeArrowheads="1"/>
          </p:cNvSpPr>
          <p:nvPr>
            <p:ph idx="1"/>
          </p:nvPr>
        </p:nvSpPr>
        <p:spPr>
          <a:xfrm>
            <a:off x="381000" y="1246188"/>
            <a:ext cx="8364538" cy="3576637"/>
          </a:xfrm>
        </p:spPr>
        <p:txBody>
          <a:bodyPr/>
          <a:lstStyle/>
          <a:p>
            <a:r>
              <a:rPr lang="es-ES" dirty="0" smtClean="0"/>
              <a:t>Comité de Normas Internacionales supervisa la Iniciativa</a:t>
            </a:r>
          </a:p>
          <a:p>
            <a:pPr lvl="1"/>
            <a:r>
              <a:rPr lang="es-ES" dirty="0" smtClean="0"/>
              <a:t>Aprueba cada revisión de los estándares, directriz sobre su uso</a:t>
            </a:r>
          </a:p>
          <a:p>
            <a:pPr lvl="1"/>
            <a:r>
              <a:rPr lang="es-ES" dirty="0" smtClean="0"/>
              <a:t>Composición asegura el equilibrio de los actores involucrados, con una mayoría de países en vía de desarrollo</a:t>
            </a:r>
          </a:p>
          <a:p>
            <a:pPr lvl="2"/>
            <a:r>
              <a:rPr lang="es-ES" dirty="0" smtClean="0"/>
              <a:t>Gobiernos de países que implementan programas REDD+</a:t>
            </a:r>
          </a:p>
          <a:p>
            <a:pPr lvl="2"/>
            <a:r>
              <a:rPr lang="es-ES" dirty="0" smtClean="0"/>
              <a:t>Organizaciones de Pueblos Indígenas</a:t>
            </a:r>
          </a:p>
          <a:p>
            <a:pPr lvl="2"/>
            <a:r>
              <a:rPr lang="es-ES" dirty="0" smtClean="0"/>
              <a:t>Asociaciones comunitarias</a:t>
            </a:r>
          </a:p>
          <a:p>
            <a:pPr lvl="2"/>
            <a:r>
              <a:rPr lang="es-ES" dirty="0" smtClean="0"/>
              <a:t>ONG del sector social</a:t>
            </a:r>
          </a:p>
          <a:p>
            <a:pPr lvl="2"/>
            <a:r>
              <a:rPr lang="es-ES" dirty="0" smtClean="0"/>
              <a:t>ONG de medio ambiente</a:t>
            </a:r>
          </a:p>
          <a:p>
            <a:pPr lvl="2"/>
            <a:r>
              <a:rPr lang="es-ES" dirty="0" smtClean="0"/>
              <a:t>Sector privado</a:t>
            </a:r>
          </a:p>
          <a:p>
            <a:r>
              <a:rPr lang="es-GT" dirty="0" smtClean="0"/>
              <a:t>CCBA &amp; CARE son facilitadores (secretaria internacional) con apoyo técnico de parte de Proforest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wipe(down)">
                                      <p:cBhvr>
                                        <p:cTn id="10" dur="500"/>
                                        <p:tgtEl>
                                          <p:spTgt spid="1229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wipe(down)">
                                      <p:cBhvr>
                                        <p:cTn id="13" dur="500"/>
                                        <p:tgtEl>
                                          <p:spTgt spid="1229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wipe(down)">
                                      <p:cBhvr>
                                        <p:cTn id="16" dur="500"/>
                                        <p:tgtEl>
                                          <p:spTgt spid="12291">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wipe(down)">
                                      <p:cBhvr>
                                        <p:cTn id="19" dur="500"/>
                                        <p:tgtEl>
                                          <p:spTgt spid="12291">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wipe(down)">
                                      <p:cBhvr>
                                        <p:cTn id="22" dur="500"/>
                                        <p:tgtEl>
                                          <p:spTgt spid="12291">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wipe(down)">
                                      <p:cBhvr>
                                        <p:cTn id="25" dur="500"/>
                                        <p:tgtEl>
                                          <p:spTgt spid="12291">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291">
                                            <p:txEl>
                                              <p:pRg st="7" end="7"/>
                                            </p:txEl>
                                          </p:spTgt>
                                        </p:tgtEl>
                                        <p:attrNameLst>
                                          <p:attrName>style.visibility</p:attrName>
                                        </p:attrNameLst>
                                      </p:cBhvr>
                                      <p:to>
                                        <p:strVal val="visible"/>
                                      </p:to>
                                    </p:set>
                                    <p:animEffect transition="in" filter="wipe(down)">
                                      <p:cBhvr>
                                        <p:cTn id="28" dur="500"/>
                                        <p:tgtEl>
                                          <p:spTgt spid="12291">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animEffect transition="in" filter="wipe(down)">
                                      <p:cBhvr>
                                        <p:cTn id="31" dur="500"/>
                                        <p:tgtEl>
                                          <p:spTgt spid="1229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291">
                                            <p:txEl>
                                              <p:pRg st="9" end="9"/>
                                            </p:txEl>
                                          </p:spTgt>
                                        </p:tgtEl>
                                        <p:attrNameLst>
                                          <p:attrName>style.visibility</p:attrName>
                                        </p:attrNameLst>
                                      </p:cBhvr>
                                      <p:to>
                                        <p:strVal val="visible"/>
                                      </p:to>
                                    </p:set>
                                    <p:animEffect transition="in" filter="wipe(down)">
                                      <p:cBhvr>
                                        <p:cTn id="36" dur="5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926" name="Group 198"/>
          <p:cNvGraphicFramePr>
            <a:graphicFrameLocks noGrp="1"/>
          </p:cNvGraphicFramePr>
          <p:nvPr>
            <p:ph idx="1"/>
          </p:nvPr>
        </p:nvGraphicFramePr>
        <p:xfrm>
          <a:off x="106363" y="131763"/>
          <a:ext cx="8891587" cy="5720397"/>
        </p:xfrm>
        <a:graphic>
          <a:graphicData uri="http://schemas.openxmlformats.org/drawingml/2006/table">
            <a:tbl>
              <a:tblPr/>
              <a:tblGrid>
                <a:gridCol w="1638031"/>
                <a:gridCol w="3404381"/>
                <a:gridCol w="3849175"/>
              </a:tblGrid>
              <a:tr h="3777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700" b="0" i="0" u="none" strike="noStrike" cap="none" normalizeH="0" baseline="0" dirty="0" smtClean="0">
                        <a:ln>
                          <a:noFill/>
                        </a:ln>
                        <a:solidFill>
                          <a:srgbClr val="404040"/>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Países  desarrollados</a:t>
                      </a:r>
                      <a:endPar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Países en vía de desarrollo</a:t>
                      </a:r>
                      <a:endPar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467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Gobiernos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REDD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GT" sz="1800" b="0" i="0" u="none" strike="noStrike" cap="none" normalizeH="0" baseline="0" noProof="0" dirty="0" smtClean="0">
                        <a:ln>
                          <a:noFill/>
                        </a:ln>
                        <a:solidFill>
                          <a:srgbClr val="404040"/>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Marco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Chiu</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Ecuador</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Ram</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Prasad</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Lamsal</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Nepal</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Evarist</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Nashanda</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Tanzania</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Monica</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de los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Rios</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Acre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711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Organizaciones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de Pueblos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Indígenas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GT" sz="1800" b="0" i="0" u="none" strike="noStrike" cap="none" normalizeH="0" baseline="0" noProof="0" smtClean="0">
                        <a:ln>
                          <a:noFill/>
                        </a:ln>
                        <a:solidFill>
                          <a:srgbClr val="404040"/>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Estebancio</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Castro Díaz</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IAITTF, Panamá </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Jennifer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Rubis</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IPNM, Malaysia  </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endPar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Kanyinke</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Sena</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IPACC, Kenia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711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Asociaciones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Comunitarias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GT" sz="1800" b="0" i="0" u="none" strike="noStrike" cap="none" normalizeH="0" baseline="0" noProof="0" dirty="0" smtClean="0">
                        <a:ln>
                          <a:noFill/>
                        </a:ln>
                        <a:solidFill>
                          <a:srgbClr val="404040"/>
                        </a:solidFill>
                        <a:effectLst/>
                        <a:latin typeface="Calibri" pitchFamily="34" charset="0"/>
                        <a:ea typeface="ＭＳ Ｐゴシック" pitchFamily="-65" charset="-128"/>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Alberto Chinchilla</a:t>
                      </a:r>
                      <a:r>
                        <a:rPr kumimoji="0" lang="es-GT" sz="1800" b="0"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 ACICAFOC, Costa Rica</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Suvas Devkota</a:t>
                      </a:r>
                      <a:r>
                        <a:rPr kumimoji="0" lang="es-GT" sz="1800" b="0"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 FECOFUN, Nepal </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Rahima Njaidi</a:t>
                      </a:r>
                      <a:r>
                        <a:rPr kumimoji="0" lang="es-GT" sz="1800" b="0" i="0" u="none" strike="noStrike" cap="none" normalizeH="0" baseline="0" noProof="0" smtClean="0">
                          <a:ln>
                            <a:noFill/>
                          </a:ln>
                          <a:solidFill>
                            <a:schemeClr val="tx1"/>
                          </a:solidFill>
                          <a:effectLst/>
                          <a:latin typeface="Calibri" pitchFamily="34" charset="0"/>
                          <a:ea typeface="ＭＳ Ｐゴシック" pitchFamily="-65" charset="-128"/>
                          <a:cs typeface="Calibri" pitchFamily="34" charset="0"/>
                        </a:rPr>
                        <a:t>, MJUMITA, Tanzania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86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ONG Social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Jeffrey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Hatcher</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RRI, EEUU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Samuel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Nnah</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CED, Camerún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955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ONG Ambiental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Jenny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Springer</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WWF, EEUU</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Consuelo Espinosa,</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IUCN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Mauricio Voivodic,</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IMAFLORA, Brasil</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Belinda de la Paz</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0"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Haribon</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Filipinas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088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Sector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Privado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Brer</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Adams,</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0"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Macquarie</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Australia</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Leslie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Durschinger</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Terra Global, EEUU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Rezal</a:t>
                      </a:r>
                      <a:r>
                        <a:rPr kumimoji="0" lang="es-GT" sz="1800" b="1"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1"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Kusumaatmadja</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0"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Starling</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a:t>
                      </a:r>
                      <a:r>
                        <a:rPr kumimoji="0" lang="es-GT" sz="1800" b="0" i="0" u="none" strike="noStrike" cap="none" normalizeH="0" baseline="0" noProof="0" dirty="0" err="1" smtClean="0">
                          <a:ln>
                            <a:noFill/>
                          </a:ln>
                          <a:solidFill>
                            <a:schemeClr val="tx1"/>
                          </a:solidFill>
                          <a:effectLst/>
                          <a:latin typeface="Calibri" pitchFamily="34" charset="0"/>
                          <a:ea typeface="ＭＳ Ｐゴシック" pitchFamily="-65" charset="-128"/>
                          <a:cs typeface="Calibri" pitchFamily="34" charset="0"/>
                        </a:rPr>
                        <a:t>Resources</a:t>
                      </a:r>
                      <a:r>
                        <a:rPr kumimoji="0" lang="es-GT" sz="1800" b="0" i="0" u="none" strike="noStrike" cap="none" normalizeH="0" baseline="0" noProof="0" dirty="0" smtClean="0">
                          <a:ln>
                            <a:noFill/>
                          </a:ln>
                          <a:solidFill>
                            <a:schemeClr val="tx1"/>
                          </a:solidFill>
                          <a:effectLst/>
                          <a:latin typeface="Calibri" pitchFamily="34" charset="0"/>
                          <a:ea typeface="ＭＳ Ｐゴシック" pitchFamily="-65" charset="-128"/>
                          <a:cs typeface="Calibri" pitchFamily="34" charset="0"/>
                        </a:rPr>
                        <a:t>, Indonesia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50838" y="274638"/>
            <a:ext cx="8793162" cy="1143000"/>
          </a:xfrm>
        </p:spPr>
        <p:txBody>
          <a:bodyPr/>
          <a:lstStyle/>
          <a:p>
            <a:r>
              <a:rPr lang="es-ES" sz="2400" dirty="0" smtClean="0"/>
              <a:t>Principio 1: Los derechos a las tierras, territorios y recursos son reconocidos y respetados</a:t>
            </a:r>
            <a:endParaRPr lang="en-US" sz="2400" dirty="0" smtClean="0"/>
          </a:p>
        </p:txBody>
      </p:sp>
      <p:sp>
        <p:nvSpPr>
          <p:cNvPr id="14339" name="Rectangle 3"/>
          <p:cNvSpPr>
            <a:spLocks noGrp="1" noChangeArrowheads="1"/>
          </p:cNvSpPr>
          <p:nvPr>
            <p:ph type="body" idx="4294967295"/>
          </p:nvPr>
        </p:nvSpPr>
        <p:spPr>
          <a:xfrm>
            <a:off x="414338" y="1726813"/>
            <a:ext cx="7326312" cy="4773613"/>
          </a:xfrm>
        </p:spPr>
        <p:txBody>
          <a:bodyPr/>
          <a:lstStyle/>
          <a:p>
            <a:pPr>
              <a:buFontTx/>
              <a:buNone/>
            </a:pPr>
            <a:r>
              <a:rPr lang="es-ES" dirty="0" smtClean="0"/>
              <a:t>Criterios abordan:</a:t>
            </a:r>
          </a:p>
          <a:p>
            <a:pPr marL="457200" indent="-457200"/>
            <a:r>
              <a:rPr lang="es-ES" dirty="0" smtClean="0"/>
              <a:t>La identificación de los titulares de derechos y sus derechos</a:t>
            </a:r>
          </a:p>
          <a:p>
            <a:pPr marL="457200" indent="-457200"/>
            <a:r>
              <a:rPr lang="es-ES" dirty="0" smtClean="0"/>
              <a:t>El reconocimiento de derechos legales y consuetudinarios</a:t>
            </a:r>
          </a:p>
          <a:p>
            <a:pPr marL="457200" indent="-457200"/>
            <a:r>
              <a:rPr lang="es-ES" dirty="0" smtClean="0"/>
              <a:t>Libre, previo e informado consentimiento</a:t>
            </a:r>
          </a:p>
          <a:p>
            <a:pPr marL="457200" indent="-457200"/>
            <a:r>
              <a:rPr lang="es-ES" dirty="0" smtClean="0"/>
              <a:t>Proceso para resolver las disputas sobre tierras y/o recursos relacionados del programa REDD+</a:t>
            </a:r>
          </a:p>
          <a:p>
            <a:pPr marL="457200" indent="-457200"/>
            <a:r>
              <a:rPr lang="es-ES" dirty="0" smtClean="0"/>
              <a:t>Los derechos de carbono</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down)">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down)">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ipe(down)">
                                      <p:cBhvr>
                                        <p:cTn id="3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50838" y="274638"/>
            <a:ext cx="8793162" cy="1143000"/>
          </a:xfrm>
        </p:spPr>
        <p:txBody>
          <a:bodyPr/>
          <a:lstStyle/>
          <a:p>
            <a:r>
              <a:rPr lang="es-ES" sz="2400" dirty="0" smtClean="0"/>
              <a:t>Principio 2: Los beneficios del programa REDD+ se comparten equitativamente entre todos los titulares de derechos y actores pertinentes</a:t>
            </a:r>
          </a:p>
        </p:txBody>
      </p:sp>
      <p:sp>
        <p:nvSpPr>
          <p:cNvPr id="15363" name="Rectangle 3"/>
          <p:cNvSpPr>
            <a:spLocks noGrp="1" noChangeArrowheads="1"/>
          </p:cNvSpPr>
          <p:nvPr>
            <p:ph type="body" idx="4294967295"/>
          </p:nvPr>
        </p:nvSpPr>
        <p:spPr>
          <a:xfrm>
            <a:off x="442913" y="1995488"/>
            <a:ext cx="7939087" cy="3514725"/>
          </a:xfrm>
        </p:spPr>
        <p:txBody>
          <a:bodyPr/>
          <a:lstStyle/>
          <a:p>
            <a:pPr>
              <a:buFontTx/>
              <a:buNone/>
            </a:pPr>
            <a:r>
              <a:rPr lang="es-ES" dirty="0" smtClean="0"/>
              <a:t>Criterios abordan:</a:t>
            </a:r>
          </a:p>
          <a:p>
            <a:r>
              <a:rPr lang="es-ES" dirty="0" smtClean="0"/>
              <a:t>Identificación de los costos, beneficios y riesgos de REDD+ para los titulares de derechos diferentes y/o partes interesadas </a:t>
            </a:r>
          </a:p>
          <a:p>
            <a:r>
              <a:rPr lang="es-ES" dirty="0" smtClean="0"/>
              <a:t>Transparencia, participación, eficacia y eficiencia del proceso de distribución de beneficios</a:t>
            </a:r>
          </a:p>
          <a:p>
            <a:r>
              <a:rPr lang="es-ES" dirty="0" smtClean="0"/>
              <a:t>Monitoreo de los costos y beneficios y su distribución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down)">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down)">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down)">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65125" y="274638"/>
            <a:ext cx="8778875" cy="1593850"/>
          </a:xfrm>
        </p:spPr>
        <p:txBody>
          <a:bodyPr/>
          <a:lstStyle/>
          <a:p>
            <a:r>
              <a:rPr lang="es-ES" sz="2400" dirty="0" smtClean="0"/>
              <a:t>Principio 3: El programa REDD+ mejora la seguridad a largo plazo de los medios de vida y el bienestar de los Pueblos Indígenas y las comunidades locales con especial atención a las personas más vulnerables</a:t>
            </a:r>
            <a:endParaRPr lang="en-US" sz="2400" dirty="0" smtClean="0"/>
          </a:p>
        </p:txBody>
      </p:sp>
      <p:sp>
        <p:nvSpPr>
          <p:cNvPr id="16387" name="Rectangle 3"/>
          <p:cNvSpPr>
            <a:spLocks noGrp="1" noChangeArrowheads="1"/>
          </p:cNvSpPr>
          <p:nvPr>
            <p:ph type="body" idx="4294967295"/>
          </p:nvPr>
        </p:nvSpPr>
        <p:spPr>
          <a:xfrm>
            <a:off x="463550" y="2006600"/>
            <a:ext cx="8680450" cy="2860675"/>
          </a:xfrm>
        </p:spPr>
        <p:txBody>
          <a:bodyPr/>
          <a:lstStyle/>
          <a:p>
            <a:pPr marL="457200" indent="-457200">
              <a:buFontTx/>
              <a:buNone/>
            </a:pPr>
            <a:r>
              <a:rPr lang="es-GT" dirty="0" smtClean="0"/>
              <a:t>Criterios abordan:</a:t>
            </a:r>
          </a:p>
          <a:p>
            <a:pPr marL="457200" indent="-457200"/>
            <a:r>
              <a:rPr lang="es-GT" dirty="0" smtClean="0"/>
              <a:t>Benéficos sobre la seguridad de medios de vida enfatizan los mas vulnerables </a:t>
            </a:r>
          </a:p>
          <a:p>
            <a:pPr marL="457200" indent="-457200"/>
            <a:r>
              <a:rPr lang="es-GT" dirty="0" smtClean="0"/>
              <a:t>Proceso de toma de decisiones sobre la manera de generar beneficios</a:t>
            </a:r>
          </a:p>
          <a:p>
            <a:pPr marL="457200" indent="-457200"/>
            <a:r>
              <a:rPr lang="es-GT" dirty="0" smtClean="0"/>
              <a:t>Evaluación de impactos positivos y negativos sociales, económicos y culturales </a:t>
            </a:r>
          </a:p>
          <a:p>
            <a:pPr marL="457200" indent="-457200"/>
            <a:r>
              <a:rPr lang="es-GT" dirty="0" smtClean="0"/>
              <a:t>Medidas para mitigar impactos negativos y aumentar los impactos positivos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down)">
                                      <p:cBhvr>
                                        <p:cTn id="10" dur="500"/>
                                        <p:tgtEl>
                                          <p:spTgt spid="1638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wipe(down)">
                                      <p:cBhvr>
                                        <p:cTn id="13" dur="500"/>
                                        <p:tgtEl>
                                          <p:spTgt spid="1638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wipe(down)">
                                      <p:cBhvr>
                                        <p:cTn id="16" dur="500"/>
                                        <p:tgtEl>
                                          <p:spTgt spid="1638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wipe(down)">
                                      <p:cBhvr>
                                        <p:cTn id="19"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allAtOnce"/>
    </p:bldLst>
  </p:timing>
</p:sld>
</file>

<file path=ppt/theme/theme1.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25167</TotalTime>
  <Words>2084</Words>
  <Application>Microsoft Office PowerPoint</Application>
  <PresentationFormat>On-screen Show (4:3)</PresentationFormat>
  <Paragraphs>320</Paragraphs>
  <Slides>29</Slides>
  <Notes>23</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3_Default Design</vt:lpstr>
      <vt:lpstr>2_Default Design</vt:lpstr>
      <vt:lpstr>5_Default Design</vt:lpstr>
      <vt:lpstr>1_Default Design</vt:lpstr>
      <vt:lpstr>7_Default Design</vt:lpstr>
      <vt:lpstr>4_Default Design</vt:lpstr>
      <vt:lpstr>Custom Design</vt:lpstr>
      <vt:lpstr>6_Default Design</vt:lpstr>
      <vt:lpstr>PowerPoint Presentation</vt:lpstr>
      <vt:lpstr>Estándares Sociales y Ambientales REDD+ ¿Qué son? </vt:lpstr>
      <vt:lpstr>Proceso de desarrollo de los estándares </vt:lpstr>
      <vt:lpstr>Países participantes</vt:lpstr>
      <vt:lpstr>Gobernanza de la Iniciativa REDD+ SES</vt:lpstr>
      <vt:lpstr>PowerPoint Presentation</vt:lpstr>
      <vt:lpstr>Principio 1: Los derechos a las tierras, territorios y recursos son reconocidos y respetados</vt:lpstr>
      <vt:lpstr>Principio 2: Los beneficios del programa REDD+ se comparten equitativamente entre todos los titulares de derechos y actores pertinentes</vt:lpstr>
      <vt:lpstr>Principio 3: El programa REDD+ mejora la seguridad a largo plazo de los medios de vida y el bienestar de los Pueblos Indígenas y las comunidades locales con especial atención a las personas más vulnerables</vt:lpstr>
      <vt:lpstr>Principio 4: El programa REDD+ contribuye a las metas generales del desarrollo sostenible, respeto y protección de los derechos humanos y buena gobernanza</vt:lpstr>
      <vt:lpstr>Principio 5: El programa REDD+ mantiene y mejora  la biodiversidad y los servicios del ecosistema</vt:lpstr>
      <vt:lpstr>Principio 6: Todos los titulares de derechos y actores pertinentes participan plenamente y eficazmente en el programa REDD+</vt:lpstr>
      <vt:lpstr>Principio 7: Todos los titulares de derechos y actores tienen acceso oportuno a información adecuada y precisa para permitir la toma de decisión informada y la buena  gobernanza del programa REDD+. </vt:lpstr>
      <vt:lpstr>Principio 8: El programa REDD+ cumple con las leyes locales y nacionales y los tratados, convenciones y otros instrumentos internacionales aplicables. </vt:lpstr>
      <vt:lpstr>Se puede aplicar los estándares a...</vt:lpstr>
      <vt:lpstr>Papel de los estándares</vt:lpstr>
      <vt:lpstr>Usar los estándares a nivel de país</vt:lpstr>
      <vt:lpstr>CMNUCC– Acuerdos Cancún</vt:lpstr>
      <vt:lpstr>CMNUCC– Acuerdos Cancún</vt:lpstr>
      <vt:lpstr>FCPF enfoque de salvaguardas</vt:lpstr>
      <vt:lpstr>UN-REDD enfoque de salvaguardas</vt:lpstr>
      <vt:lpstr>PowerPoint Presentation</vt:lpstr>
      <vt:lpstr>Resumen del estatus  </vt:lpstr>
      <vt:lpstr>Resumen del estatus </vt:lpstr>
      <vt:lpstr>Desafíos y lecciones aprendidas</vt:lpstr>
      <vt:lpstr>Contribution of REDD+ SES</vt:lpstr>
      <vt:lpstr>PowerPoint Presentation</vt:lpstr>
      <vt:lpstr>PowerPoint Presentation</vt:lpstr>
      <vt:lpstr>Fase siguiente: Enero ‘12 – Diciembre ‘13</vt:lpstr>
    </vt:vector>
  </TitlesOfParts>
  <Company>Conservation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fstewart</dc:creator>
  <cp:lastModifiedBy>ewallsten</cp:lastModifiedBy>
  <cp:revision>622</cp:revision>
  <dcterms:created xsi:type="dcterms:W3CDTF">2009-03-16T13:56:39Z</dcterms:created>
  <dcterms:modified xsi:type="dcterms:W3CDTF">2011-06-07T15:27:06Z</dcterms:modified>
</cp:coreProperties>
</file>