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372" r:id="rId2"/>
    <p:sldId id="382" r:id="rId3"/>
    <p:sldId id="384" r:id="rId4"/>
    <p:sldId id="385" r:id="rId5"/>
    <p:sldId id="386" r:id="rId6"/>
    <p:sldId id="387" r:id="rId7"/>
    <p:sldId id="388" r:id="rId8"/>
    <p:sldId id="389" r:id="rId9"/>
    <p:sldId id="393" r:id="rId10"/>
    <p:sldId id="390" r:id="rId11"/>
    <p:sldId id="391" r:id="rId12"/>
    <p:sldId id="392" r:id="rId13"/>
    <p:sldId id="394" r:id="rId14"/>
    <p:sldId id="395" r:id="rId15"/>
    <p:sldId id="403" r:id="rId16"/>
    <p:sldId id="396" r:id="rId17"/>
    <p:sldId id="397" r:id="rId18"/>
    <p:sldId id="399" r:id="rId19"/>
    <p:sldId id="400" r:id="rId20"/>
    <p:sldId id="398" r:id="rId21"/>
    <p:sldId id="401" r:id="rId22"/>
    <p:sldId id="402" r:id="rId23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lnSpc>
        <a:spcPct val="85000"/>
      </a:lnSpc>
      <a:spcBef>
        <a:spcPct val="60000"/>
      </a:spcBef>
      <a:spcAft>
        <a:spcPct val="0"/>
      </a:spcAft>
      <a:buClr>
        <a:schemeClr val="accent2"/>
      </a:buClr>
      <a:buFont typeface="Wingdings" charset="0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60000"/>
      </a:spcBef>
      <a:spcAft>
        <a:spcPct val="0"/>
      </a:spcAft>
      <a:buClr>
        <a:schemeClr val="accent2"/>
      </a:buClr>
      <a:buFont typeface="Wingdings" charset="0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60000"/>
      </a:spcBef>
      <a:spcAft>
        <a:spcPct val="0"/>
      </a:spcAft>
      <a:buClr>
        <a:schemeClr val="accent2"/>
      </a:buClr>
      <a:buFont typeface="Wingdings" charset="0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60000"/>
      </a:spcBef>
      <a:spcAft>
        <a:spcPct val="0"/>
      </a:spcAft>
      <a:buClr>
        <a:schemeClr val="accent2"/>
      </a:buClr>
      <a:buFont typeface="Wingdings" charset="0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60000"/>
      </a:spcBef>
      <a:spcAft>
        <a:spcPct val="0"/>
      </a:spcAft>
      <a:buClr>
        <a:schemeClr val="accent2"/>
      </a:buClr>
      <a:buFont typeface="Wingdings" charset="0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153"/>
    <a:srgbClr val="F8E795"/>
    <a:srgbClr val="592943"/>
    <a:srgbClr val="794765"/>
    <a:srgbClr val="D5886D"/>
    <a:srgbClr val="BD8470"/>
    <a:srgbClr val="4E71A8"/>
    <a:srgbClr val="26B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81613" y="0"/>
            <a:ext cx="401478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37338"/>
            <a:ext cx="40147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81613" y="6637338"/>
            <a:ext cx="40147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charset="0"/>
              </a:defRPr>
            </a:lvl1pPr>
          </a:lstStyle>
          <a:p>
            <a:fld id="{76F9EF8E-F266-B14A-A268-BF0F263E399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328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charset="0"/>
              </a:defRPr>
            </a:lvl1pPr>
          </a:lstStyle>
          <a:p>
            <a:fld id="{1107A9BB-EF13-1E49-A828-F171BB9CE4B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135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-106" charset="2"/>
              <a:buNone/>
              <a:defRPr/>
            </a:pPr>
            <a:endParaRPr lang="en-US">
              <a:latin typeface="Arial" pitchFamily="-106" charset="0"/>
              <a:ea typeface="+mn-ea"/>
              <a:cs typeface="+mn-cs"/>
            </a:endParaRPr>
          </a:p>
        </p:txBody>
      </p:sp>
      <p:pic>
        <p:nvPicPr>
          <p:cNvPr id="5" name="Picture 9" descr="3Colors_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338" y="563563"/>
            <a:ext cx="246856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4981575"/>
            <a:ext cx="9144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7142" name="Rectangle 6"/>
          <p:cNvSpPr>
            <a:spLocks noGrp="1" noChangeArrowheads="1"/>
          </p:cNvSpPr>
          <p:nvPr>
            <p:ph type="ctrTitle"/>
          </p:nvPr>
        </p:nvSpPr>
        <p:spPr bwMode="black">
          <a:xfrm>
            <a:off x="668338" y="2886075"/>
            <a:ext cx="7807325" cy="506413"/>
          </a:xfrm>
        </p:spPr>
        <p:txBody>
          <a:bodyPr/>
          <a:lstStyle>
            <a:lvl1pPr algn="r"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67143" name="Rectangle 7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68338" y="3392488"/>
            <a:ext cx="7807325" cy="439737"/>
          </a:xfrm>
        </p:spPr>
        <p:txBody>
          <a:bodyPr/>
          <a:lstStyle>
            <a:lvl1pPr marL="0" indent="0" algn="r">
              <a:buFont typeface="Wingdings" pitchFamily="-106" charset="2"/>
              <a:buNone/>
              <a:defRPr b="1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59758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524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574675"/>
            <a:ext cx="2147888" cy="247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574675"/>
            <a:ext cx="6296025" cy="247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552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2575" y="574675"/>
            <a:ext cx="8596313" cy="2474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5428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2096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99799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1430338"/>
            <a:ext cx="4221163" cy="161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430338"/>
            <a:ext cx="4222750" cy="161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820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4637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9861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072479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66760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946195"/>
      </p:ext>
    </p:extLst>
  </p:cSld>
  <p:clrMapOvr>
    <a:masterClrMapping/>
  </p:clrMapOvr>
  <p:transition xmlns:p14="http://schemas.microsoft.com/office/powerpoint/2010/main"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image" Target="../media/image2.emf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114" name="Rectangle 2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-106" charset="2"/>
              <a:buNone/>
              <a:defRPr/>
            </a:pPr>
            <a:endParaRPr lang="en-US">
              <a:latin typeface="Arial" pitchFamily="-106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2575" y="1430338"/>
            <a:ext cx="85963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282575" y="574675"/>
            <a:ext cx="68008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66118" name="Line 6"/>
          <p:cNvSpPr>
            <a:spLocks noChangeShapeType="1"/>
          </p:cNvSpPr>
          <p:nvPr/>
        </p:nvSpPr>
        <p:spPr bwMode="gray">
          <a:xfrm>
            <a:off x="393700" y="1084263"/>
            <a:ext cx="8358188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-106" charset="2"/>
              <a:buNone/>
              <a:defRPr/>
            </a:pPr>
            <a:endParaRPr lang="en-US">
              <a:latin typeface="Arial" pitchFamily="-106" charset="0"/>
              <a:ea typeface="+mn-ea"/>
              <a:cs typeface="+mn-cs"/>
            </a:endParaRPr>
          </a:p>
        </p:txBody>
      </p:sp>
      <p:sp>
        <p:nvSpPr>
          <p:cNvPr id="2266124" name="Line 12"/>
          <p:cNvSpPr>
            <a:spLocks noChangeShapeType="1"/>
          </p:cNvSpPr>
          <p:nvPr/>
        </p:nvSpPr>
        <p:spPr bwMode="gray">
          <a:xfrm flipH="1">
            <a:off x="0" y="6248400"/>
            <a:ext cx="8153400" cy="0"/>
          </a:xfrm>
          <a:prstGeom prst="line">
            <a:avLst/>
          </a:prstGeom>
          <a:noFill/>
          <a:ln w="25400">
            <a:solidFill>
              <a:srgbClr val="26BCD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-106" charset="2"/>
              <a:buNone/>
              <a:defRPr/>
            </a:pPr>
            <a:endParaRPr lang="en-US">
              <a:latin typeface="Arial" pitchFamily="-106" charset="0"/>
              <a:ea typeface="+mn-ea"/>
              <a:cs typeface="+mn-cs"/>
            </a:endParaRPr>
          </a:p>
        </p:txBody>
      </p:sp>
      <p:sp>
        <p:nvSpPr>
          <p:cNvPr id="2266125" name="Line 13"/>
          <p:cNvSpPr>
            <a:spLocks noChangeShapeType="1"/>
          </p:cNvSpPr>
          <p:nvPr/>
        </p:nvSpPr>
        <p:spPr bwMode="gray">
          <a:xfrm flipH="1">
            <a:off x="8777288" y="6248400"/>
            <a:ext cx="366712" cy="0"/>
          </a:xfrm>
          <a:prstGeom prst="line">
            <a:avLst/>
          </a:prstGeom>
          <a:noFill/>
          <a:ln w="25400">
            <a:solidFill>
              <a:srgbClr val="26BCD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-106" charset="2"/>
              <a:buNone/>
              <a:defRPr/>
            </a:pPr>
            <a:endParaRPr lang="en-US">
              <a:latin typeface="Arial" pitchFamily="-106" charset="0"/>
              <a:ea typeface="+mn-ea"/>
              <a:cs typeface="+mn-cs"/>
            </a:endParaRPr>
          </a:p>
        </p:txBody>
      </p:sp>
      <p:pic>
        <p:nvPicPr>
          <p:cNvPr id="1033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964488" y="6022975"/>
            <a:ext cx="10048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90675" y="6607175"/>
          <a:ext cx="59626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16" imgW="5961888" imgH="152400" progId="Word.Document.8">
                  <p:embed/>
                </p:oleObj>
              </mc:Choice>
              <mc:Fallback>
                <p:oleObj name="Document" r:id="rId16" imgW="5961888" imgH="152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6607175"/>
                        <a:ext cx="596265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xmlns:p14="http://schemas.microsoft.com/office/powerpoint/2010/main">
    <p:zoom/>
  </p:transition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-106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-106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-106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-106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-106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-106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-106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-106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60000"/>
        </a:spcBef>
        <a:spcAft>
          <a:spcPct val="0"/>
        </a:spcAft>
        <a:buClr>
          <a:schemeClr val="accent2"/>
        </a:buClr>
        <a:buFont typeface="Wingdings" charset="0"/>
        <a:buChar char="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3088" indent="-225425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charset="0"/>
        <a:buChar char=""/>
        <a:defRPr sz="2000">
          <a:solidFill>
            <a:schemeClr val="tx1"/>
          </a:solidFill>
          <a:latin typeface="+mn-lt"/>
          <a:ea typeface="ＭＳ Ｐゴシック" pitchFamily="-106" charset="-128"/>
        </a:defRPr>
      </a:lvl2pPr>
      <a:lvl3pPr marL="860425" indent="-17303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6" charset="-128"/>
        </a:defRPr>
      </a:lvl3pPr>
      <a:lvl4pPr marL="1095375" indent="-12065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6" charset="-128"/>
        </a:defRPr>
      </a:lvl4pPr>
      <a:lvl5pPr marL="1382713" indent="-17303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1839913" indent="-17303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297113" indent="-17303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2754313" indent="-17303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211513" indent="-173038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gray">
          <a:xfrm>
            <a:off x="0" y="4718050"/>
            <a:ext cx="9144000" cy="21399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938"/>
            <a:ext cx="9144000" cy="4725988"/>
          </a:xfrm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872163" y="573088"/>
            <a:ext cx="21288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4"/>
          <p:cNvSpPr txBox="1">
            <a:spLocks noChangeArrowheads="1"/>
          </p:cNvSpPr>
          <p:nvPr/>
        </p:nvSpPr>
        <p:spPr bwMode="gray">
          <a:xfrm>
            <a:off x="749300" y="5067300"/>
            <a:ext cx="7416800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479148"/>
                </a:solidFill>
                <a:latin typeface="Myriad Pro" charset="0"/>
              </a:rPr>
              <a:t>Livestock methane carbon offsets</a:t>
            </a:r>
            <a:endParaRPr lang="en-US" sz="2800" b="1" dirty="0">
              <a:solidFill>
                <a:srgbClr val="479148"/>
              </a:solidFill>
              <a:latin typeface="Myriad Pro" charset="0"/>
            </a:endParaRP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gray">
          <a:xfrm>
            <a:off x="749300" y="5470525"/>
            <a:ext cx="7416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2"/>
                </a:solidFill>
                <a:latin typeface="Myriad Pro" charset="0"/>
              </a:rPr>
              <a:t>Creating value from a bunch of manure</a:t>
            </a:r>
            <a:endParaRPr lang="en-US" dirty="0">
              <a:latin typeface="Myriad Pro" charset="0"/>
            </a:endParaRP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gray">
          <a:xfrm>
            <a:off x="749300" y="5988050"/>
            <a:ext cx="741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 dirty="0" smtClean="0">
                <a:solidFill>
                  <a:schemeClr val="bg2"/>
                </a:solidFill>
                <a:latin typeface="Myriad Pro" charset="0"/>
              </a:rPr>
              <a:t>Peter Freed, Director, TerraPass 6/21/2011</a:t>
            </a:r>
            <a:endParaRPr lang="en-US" sz="1600" i="1" dirty="0">
              <a:latin typeface="Myriad Pro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590675" y="6654800"/>
          <a:ext cx="59626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Document" r:id="rId5" imgW="5961888" imgH="152400" progId="Word.Document.8">
                  <p:embed/>
                </p:oleObj>
              </mc:Choice>
              <mc:Fallback>
                <p:oleObj name="Document" r:id="rId5" imgW="5961888" imgH="152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6654800"/>
                        <a:ext cx="596265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800219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800" dirty="0" smtClean="0">
                <a:latin typeface="Arial" charset="0"/>
              </a:rPr>
              <a:t>Location</a:t>
            </a:r>
            <a:endParaRPr lang="en-US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6632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800219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800" dirty="0" smtClean="0">
                <a:latin typeface="Arial" charset="0"/>
              </a:rPr>
              <a:t>Start Date</a:t>
            </a:r>
            <a:endParaRPr lang="en-US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9940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800219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800" dirty="0" smtClean="0">
                <a:latin typeface="Arial" charset="0"/>
              </a:rPr>
              <a:t>Liquid baseline</a:t>
            </a:r>
            <a:endParaRPr lang="en-US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9325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800219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800" dirty="0" err="1" smtClean="0">
                <a:latin typeface="Arial" charset="0"/>
              </a:rPr>
              <a:t>Additonal</a:t>
            </a:r>
            <a:endParaRPr lang="en-US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4367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800219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800" dirty="0" smtClean="0">
                <a:latin typeface="Arial" charset="0"/>
              </a:rPr>
              <a:t>Meets all applicable laws</a:t>
            </a:r>
            <a:endParaRPr lang="en-US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61819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800219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800" dirty="0" smtClean="0">
                <a:latin typeface="Arial" charset="0"/>
              </a:rPr>
              <a:t>ER</a:t>
            </a:r>
            <a:r>
              <a:rPr lang="en-US" sz="4800" dirty="0" smtClean="0">
                <a:latin typeface="Arial" charset="0"/>
              </a:rPr>
              <a:t> = BE - PE</a:t>
            </a:r>
            <a:endParaRPr lang="en-US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8146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1501950"/>
          </a:xfrm>
        </p:spPr>
        <p:txBody>
          <a:bodyPr/>
          <a:lstStyle/>
          <a:p>
            <a:r>
              <a:rPr lang="en-US" sz="4800" dirty="0">
                <a:latin typeface="Arial" charset="0"/>
              </a:rPr>
              <a:t>What makes a high-quality project</a:t>
            </a:r>
            <a:r>
              <a:rPr lang="en-US" sz="4800" dirty="0" smtClean="0">
                <a:latin typeface="Arial" charset="0"/>
              </a:rPr>
              <a:t>?</a:t>
            </a:r>
            <a:r>
              <a:rPr lang="en-US" sz="4800" dirty="0" smtClean="0">
                <a:latin typeface="Arial" charset="0"/>
              </a:rPr>
              <a:t>*</a:t>
            </a:r>
            <a:endParaRPr lang="en-US" sz="48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003" y="4640319"/>
            <a:ext cx="2714658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kern="0" dirty="0" smtClean="0">
                <a:solidFill>
                  <a:srgbClr val="216893"/>
                </a:solidFill>
              </a:rPr>
              <a:t>*Depends who you are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93950404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057400" y="2944079"/>
            <a:ext cx="8810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9pPr>
          </a:lstStyle>
          <a:p>
            <a:r>
              <a:rPr lang="en-US" sz="2400" dirty="0" smtClean="0">
                <a:solidFill>
                  <a:srgbClr val="4E71A8"/>
                </a:solidFill>
              </a:rPr>
              <a:t>Real</a:t>
            </a:r>
            <a:endParaRPr lang="en-US" sz="2400" dirty="0">
              <a:solidFill>
                <a:srgbClr val="4E71A8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38439" y="953234"/>
            <a:ext cx="6092561" cy="55733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 dirty="0" smtClean="0">
                <a:latin typeface="Arial" charset="0"/>
              </a:rPr>
              <a:t>George </a:t>
            </a:r>
            <a:r>
              <a:rPr lang="en-US" sz="2800" dirty="0" err="1" smtClean="0">
                <a:latin typeface="Arial" charset="0"/>
              </a:rPr>
              <a:t>DeRuyter</a:t>
            </a:r>
            <a:r>
              <a:rPr lang="en-US" sz="2800" dirty="0" smtClean="0">
                <a:latin typeface="Arial" charset="0"/>
              </a:rPr>
              <a:t> and Sons Dairy</a:t>
            </a:r>
            <a:endParaRPr lang="en-US" sz="2800" dirty="0">
              <a:latin typeface="Arial" charset="0"/>
            </a:endParaRPr>
          </a:p>
        </p:txBody>
      </p:sp>
      <p:pic>
        <p:nvPicPr>
          <p:cNvPr id="2" name="Picture 1" descr="DSC022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136" y="1610364"/>
            <a:ext cx="4664564" cy="349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394489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1587500" y="2944079"/>
            <a:ext cx="1676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9pPr>
          </a:lstStyle>
          <a:p>
            <a:r>
              <a:rPr lang="en-US" sz="2400" dirty="0" smtClean="0">
                <a:solidFill>
                  <a:srgbClr val="4E71A8"/>
                </a:solidFill>
              </a:rPr>
              <a:t>Additional</a:t>
            </a:r>
            <a:endParaRPr lang="en-US" sz="2400" dirty="0">
              <a:solidFill>
                <a:srgbClr val="4E71A8"/>
              </a:solidFill>
            </a:endParaRPr>
          </a:p>
        </p:txBody>
      </p:sp>
      <p:pic>
        <p:nvPicPr>
          <p:cNvPr id="2" name="Picture 1" descr="DSC021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032" y="1443891"/>
            <a:ext cx="4542368" cy="340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37830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1587500" y="2944079"/>
            <a:ext cx="1676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9pPr>
          </a:lstStyle>
          <a:p>
            <a:r>
              <a:rPr lang="en-US" sz="2400" dirty="0" smtClean="0">
                <a:solidFill>
                  <a:srgbClr val="4E71A8"/>
                </a:solidFill>
              </a:rPr>
              <a:t>Verifiable</a:t>
            </a:r>
            <a:endParaRPr lang="en-US" sz="2400" dirty="0">
              <a:solidFill>
                <a:srgbClr val="4E71A8"/>
              </a:solidFill>
            </a:endParaRPr>
          </a:p>
        </p:txBody>
      </p:sp>
      <p:pic>
        <p:nvPicPr>
          <p:cNvPr id="4" name="Picture 3" descr="DSC022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136" y="1610364"/>
            <a:ext cx="4664564" cy="349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784165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800219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4800" dirty="0" smtClean="0">
                <a:latin typeface="Arial" charset="0"/>
              </a:rPr>
              <a:t>Who is TerraPass?</a:t>
            </a:r>
            <a:endParaRPr lang="en-US" sz="48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1371600" y="2944079"/>
            <a:ext cx="1816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9pPr>
          </a:lstStyle>
          <a:p>
            <a:r>
              <a:rPr lang="en-US" sz="2400" dirty="0" smtClean="0">
                <a:solidFill>
                  <a:srgbClr val="4E71A8"/>
                </a:solidFill>
              </a:rPr>
              <a:t>Permanent</a:t>
            </a:r>
            <a:endParaRPr lang="en-US" sz="2400" dirty="0">
              <a:solidFill>
                <a:srgbClr val="4E71A8"/>
              </a:solidFill>
            </a:endParaRPr>
          </a:p>
        </p:txBody>
      </p:sp>
      <p:pic>
        <p:nvPicPr>
          <p:cNvPr id="3" name="Picture 2" descr="DSC0218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136" y="1378376"/>
            <a:ext cx="4664564" cy="349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45807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1501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800" dirty="0" smtClean="0">
                <a:latin typeface="Arial" charset="0"/>
              </a:rPr>
              <a:t>What’s the story with the ARB livestock haircut?</a:t>
            </a:r>
            <a:endParaRPr lang="en-US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6214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800219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800" dirty="0" smtClean="0">
                <a:latin typeface="Arial" charset="0"/>
              </a:rPr>
              <a:t>Thanks!</a:t>
            </a:r>
            <a:endParaRPr lang="en-US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825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1501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800" dirty="0" smtClean="0">
                <a:latin typeface="Arial" charset="0"/>
              </a:rPr>
              <a:t>What makes a livestock project?</a:t>
            </a:r>
            <a:endParaRPr lang="en-US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2049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237110"/>
            <a:ext cx="4457699" cy="334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-757238" y="2647430"/>
            <a:ext cx="50292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9pPr>
          </a:lstStyle>
          <a:p>
            <a:r>
              <a:rPr lang="en-US" sz="2400" dirty="0" smtClean="0">
                <a:solidFill>
                  <a:srgbClr val="4E71A8"/>
                </a:solidFill>
              </a:rPr>
              <a:t>Carbon offsets all start here</a:t>
            </a:r>
            <a:endParaRPr lang="en-US" sz="2400" dirty="0">
              <a:solidFill>
                <a:srgbClr val="4E7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2573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-1392238" y="2647430"/>
            <a:ext cx="50292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9pPr>
          </a:lstStyle>
          <a:p>
            <a:r>
              <a:rPr lang="en-US" sz="2400" dirty="0" smtClean="0">
                <a:solidFill>
                  <a:srgbClr val="4E71A8"/>
                </a:solidFill>
              </a:rPr>
              <a:t>Well, actually…</a:t>
            </a:r>
            <a:endParaRPr lang="en-US" sz="2400" dirty="0">
              <a:solidFill>
                <a:srgbClr val="4E71A8"/>
              </a:solidFill>
            </a:endParaRPr>
          </a:p>
        </p:txBody>
      </p:sp>
      <p:pic>
        <p:nvPicPr>
          <p:cNvPr id="6" name="Picture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4034" y="1245244"/>
            <a:ext cx="3713065" cy="363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74261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-1049338" y="2647430"/>
            <a:ext cx="50292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9pPr>
          </a:lstStyle>
          <a:p>
            <a:r>
              <a:rPr lang="en-US" sz="2400" dirty="0" smtClean="0">
                <a:solidFill>
                  <a:srgbClr val="4E71A8"/>
                </a:solidFill>
              </a:rPr>
              <a:t>This gives us a “baseline”</a:t>
            </a:r>
            <a:endParaRPr lang="en-US" sz="2400" dirty="0">
              <a:solidFill>
                <a:srgbClr val="4E71A8"/>
              </a:solidFill>
            </a:endParaRPr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763" y="1244600"/>
            <a:ext cx="4838700" cy="322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0311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3357562" y="1880234"/>
            <a:ext cx="53927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latin typeface="Arial" pitchFamily="-106" charset="0"/>
              </a:defRPr>
            </a:lvl9pPr>
          </a:lstStyle>
          <a:p>
            <a:r>
              <a:rPr lang="en-US" sz="2400" dirty="0" smtClean="0">
                <a:solidFill>
                  <a:srgbClr val="4E71A8"/>
                </a:solidFill>
              </a:rPr>
              <a:t>And allows us to have a project</a:t>
            </a:r>
            <a:endParaRPr lang="en-US" sz="2400" dirty="0">
              <a:solidFill>
                <a:srgbClr val="4E71A8"/>
              </a:solidFill>
            </a:endParaRPr>
          </a:p>
        </p:txBody>
      </p:sp>
      <p:pic>
        <p:nvPicPr>
          <p:cNvPr id="6" name="Picture 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605728"/>
            <a:ext cx="6756400" cy="224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04659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1501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800" dirty="0" smtClean="0">
                <a:latin typeface="Arial" charset="0"/>
              </a:rPr>
              <a:t>What projects are eligible?*</a:t>
            </a:r>
            <a:endParaRPr lang="en-US" sz="48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003" y="4640319"/>
            <a:ext cx="3343023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kern="0" dirty="0" smtClean="0">
                <a:solidFill>
                  <a:srgbClr val="216893"/>
                </a:solidFill>
              </a:rPr>
              <a:t>*According to CAR LPP v3.0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44499719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592269"/>
            <a:ext cx="7807325" cy="800219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4800" dirty="0" smtClean="0">
                <a:latin typeface="Arial" charset="0"/>
              </a:rPr>
              <a:t>Dairy and Swine</a:t>
            </a:r>
            <a:endParaRPr lang="en-US" sz="4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099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rrapass slide template">
  <a:themeElements>
    <a:clrScheme name="">
      <a:dk1>
        <a:srgbClr val="000000"/>
      </a:dk1>
      <a:lt1>
        <a:srgbClr val="DDDDDD"/>
      </a:lt1>
      <a:dk2>
        <a:srgbClr val="FFFFFF"/>
      </a:dk2>
      <a:lt2>
        <a:srgbClr val="808080"/>
      </a:lt2>
      <a:accent1>
        <a:srgbClr val="FF9933"/>
      </a:accent1>
      <a:accent2>
        <a:srgbClr val="95CBE3"/>
      </a:accent2>
      <a:accent3>
        <a:srgbClr val="EBEBEB"/>
      </a:accent3>
      <a:accent4>
        <a:srgbClr val="000000"/>
      </a:accent4>
      <a:accent5>
        <a:srgbClr val="FFCAAD"/>
      </a:accent5>
      <a:accent6>
        <a:srgbClr val="87B8CE"/>
      </a:accent6>
      <a:hlink>
        <a:srgbClr val="5EBAC5"/>
      </a:hlink>
      <a:folHlink>
        <a:srgbClr val="216893"/>
      </a:folHlink>
    </a:clrScheme>
    <a:fontScheme name="TerraPass_Colors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3363" marR="0" indent="-233363" algn="l" defTabSz="914400" rtl="0" eaLnBrk="0" fontAlgn="base" latinLnBrk="0" hangingPunct="0">
          <a:lnSpc>
            <a:spcPct val="85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-106" charset="2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3363" marR="0" indent="-233363" algn="l" defTabSz="914400" rtl="0" eaLnBrk="0" fontAlgn="base" latinLnBrk="0" hangingPunct="0">
          <a:lnSpc>
            <a:spcPct val="85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-106" charset="2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TerraPass_Colors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raPass_Colors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8">
        <a:dk1>
          <a:srgbClr val="000000"/>
        </a:dk1>
        <a:lt1>
          <a:srgbClr val="DDDDDD"/>
        </a:lt1>
        <a:dk2>
          <a:srgbClr val="FFFFFF"/>
        </a:dk2>
        <a:lt2>
          <a:srgbClr val="808080"/>
        </a:lt2>
        <a:accent1>
          <a:srgbClr val="FF9933"/>
        </a:accent1>
        <a:accent2>
          <a:srgbClr val="95C5E3"/>
        </a:accent2>
        <a:accent3>
          <a:srgbClr val="EBEBEB"/>
        </a:accent3>
        <a:accent4>
          <a:srgbClr val="000000"/>
        </a:accent4>
        <a:accent5>
          <a:srgbClr val="FFCAAD"/>
        </a:accent5>
        <a:accent6>
          <a:srgbClr val="87B2CE"/>
        </a:accent6>
        <a:hlink>
          <a:srgbClr val="1299C8"/>
        </a:hlink>
        <a:folHlink>
          <a:srgbClr val="2159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9">
        <a:dk1>
          <a:srgbClr val="000000"/>
        </a:dk1>
        <a:lt1>
          <a:srgbClr val="DDDDDD"/>
        </a:lt1>
        <a:dk2>
          <a:srgbClr val="FFFFFF"/>
        </a:dk2>
        <a:lt2>
          <a:srgbClr val="808080"/>
        </a:lt2>
        <a:accent1>
          <a:srgbClr val="FF9933"/>
        </a:accent1>
        <a:accent2>
          <a:srgbClr val="95C5E3"/>
        </a:accent2>
        <a:accent3>
          <a:srgbClr val="EBEBEB"/>
        </a:accent3>
        <a:accent4>
          <a:srgbClr val="000000"/>
        </a:accent4>
        <a:accent5>
          <a:srgbClr val="FFCAAD"/>
        </a:accent5>
        <a:accent6>
          <a:srgbClr val="87B2CE"/>
        </a:accent6>
        <a:hlink>
          <a:srgbClr val="1299C8"/>
        </a:hlink>
        <a:folHlink>
          <a:srgbClr val="2168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10">
        <a:dk1>
          <a:srgbClr val="000000"/>
        </a:dk1>
        <a:lt1>
          <a:srgbClr val="DDDDDD"/>
        </a:lt1>
        <a:dk2>
          <a:srgbClr val="FFFFFF"/>
        </a:dk2>
        <a:lt2>
          <a:srgbClr val="808080"/>
        </a:lt2>
        <a:accent1>
          <a:srgbClr val="FF9933"/>
        </a:accent1>
        <a:accent2>
          <a:srgbClr val="95C5E3"/>
        </a:accent2>
        <a:accent3>
          <a:srgbClr val="EBEBEB"/>
        </a:accent3>
        <a:accent4>
          <a:srgbClr val="000000"/>
        </a:accent4>
        <a:accent5>
          <a:srgbClr val="FFCAAD"/>
        </a:accent5>
        <a:accent6>
          <a:srgbClr val="87B2CE"/>
        </a:accent6>
        <a:hlink>
          <a:srgbClr val="12A1C8"/>
        </a:hlink>
        <a:folHlink>
          <a:srgbClr val="2168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11">
        <a:dk1>
          <a:srgbClr val="000000"/>
        </a:dk1>
        <a:lt1>
          <a:srgbClr val="DDDDDD"/>
        </a:lt1>
        <a:dk2>
          <a:srgbClr val="FFFFFF"/>
        </a:dk2>
        <a:lt2>
          <a:srgbClr val="808080"/>
        </a:lt2>
        <a:accent1>
          <a:srgbClr val="FF9933"/>
        </a:accent1>
        <a:accent2>
          <a:srgbClr val="95CBE3"/>
        </a:accent2>
        <a:accent3>
          <a:srgbClr val="EBEBEB"/>
        </a:accent3>
        <a:accent4>
          <a:srgbClr val="000000"/>
        </a:accent4>
        <a:accent5>
          <a:srgbClr val="FFCAAD"/>
        </a:accent5>
        <a:accent6>
          <a:srgbClr val="87B8CE"/>
        </a:accent6>
        <a:hlink>
          <a:srgbClr val="12A1C8"/>
        </a:hlink>
        <a:folHlink>
          <a:srgbClr val="2168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12">
        <a:dk1>
          <a:srgbClr val="000000"/>
        </a:dk1>
        <a:lt1>
          <a:srgbClr val="DDDDDD"/>
        </a:lt1>
        <a:dk2>
          <a:srgbClr val="FFFFFF"/>
        </a:dk2>
        <a:lt2>
          <a:srgbClr val="808080"/>
        </a:lt2>
        <a:accent1>
          <a:srgbClr val="FF9933"/>
        </a:accent1>
        <a:accent2>
          <a:srgbClr val="9BE36D"/>
        </a:accent2>
        <a:accent3>
          <a:srgbClr val="EBEBEB"/>
        </a:accent3>
        <a:accent4>
          <a:srgbClr val="000000"/>
        </a:accent4>
        <a:accent5>
          <a:srgbClr val="FFCAAD"/>
        </a:accent5>
        <a:accent6>
          <a:srgbClr val="8CCE62"/>
        </a:accent6>
        <a:hlink>
          <a:srgbClr val="26B641"/>
        </a:hlink>
        <a:folHlink>
          <a:srgbClr val="076B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13">
        <a:dk1>
          <a:srgbClr val="000000"/>
        </a:dk1>
        <a:lt1>
          <a:srgbClr val="DDDDDD"/>
        </a:lt1>
        <a:dk2>
          <a:srgbClr val="FFFFFF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EBEBEB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33B66F"/>
        </a:hlink>
        <a:folHlink>
          <a:srgbClr val="126B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Pass_Colors01 14">
        <a:dk1>
          <a:srgbClr val="000000"/>
        </a:dk1>
        <a:lt1>
          <a:srgbClr val="DDDDDD"/>
        </a:lt1>
        <a:dk2>
          <a:srgbClr val="FFFFFF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EBEBEB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8FB404"/>
        </a:hlink>
        <a:folHlink>
          <a:srgbClr val="5E8A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Terrapass slide template.potx</Template>
  <TotalTime>1518</TotalTime>
  <Words>119</Words>
  <Application>Microsoft Macintosh PowerPoint</Application>
  <PresentationFormat>On-screen Show (4:3)</PresentationFormat>
  <Paragraphs>27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Terrapass slide template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ս쀀պ᛼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SAVING CONCEPTS TerraPass, Inc.</dc:title>
  <dc:creator>Maya Gorton</dc:creator>
  <cp:lastModifiedBy>Peter Freed</cp:lastModifiedBy>
  <cp:revision>60</cp:revision>
  <cp:lastPrinted>2005-02-16T18:11:21Z</cp:lastPrinted>
  <dcterms:created xsi:type="dcterms:W3CDTF">2007-09-29T00:02:06Z</dcterms:created>
  <dcterms:modified xsi:type="dcterms:W3CDTF">2011-06-21T14:14:56Z</dcterms:modified>
</cp:coreProperties>
</file>