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6" r:id="rId1"/>
    <p:sldMasterId id="2147483839" r:id="rId2"/>
  </p:sldMasterIdLst>
  <p:notesMasterIdLst>
    <p:notesMasterId r:id="rId22"/>
  </p:notesMasterIdLst>
  <p:handoutMasterIdLst>
    <p:handoutMasterId r:id="rId23"/>
  </p:handoutMasterIdLst>
  <p:sldIdLst>
    <p:sldId id="313" r:id="rId3"/>
    <p:sldId id="332" r:id="rId4"/>
    <p:sldId id="318" r:id="rId5"/>
    <p:sldId id="298" r:id="rId6"/>
    <p:sldId id="324" r:id="rId7"/>
    <p:sldId id="314" r:id="rId8"/>
    <p:sldId id="325" r:id="rId9"/>
    <p:sldId id="330" r:id="rId10"/>
    <p:sldId id="331" r:id="rId11"/>
    <p:sldId id="326" r:id="rId12"/>
    <p:sldId id="327" r:id="rId13"/>
    <p:sldId id="328" r:id="rId14"/>
    <p:sldId id="329" r:id="rId15"/>
    <p:sldId id="333" r:id="rId16"/>
    <p:sldId id="315" r:id="rId17"/>
    <p:sldId id="316" r:id="rId18"/>
    <p:sldId id="321" r:id="rId19"/>
    <p:sldId id="323" r:id="rId20"/>
    <p:sldId id="306" r:id="rId21"/>
  </p:sldIdLst>
  <p:sldSz cx="9144000" cy="6858000" type="screen4x3"/>
  <p:notesSz cx="6858000" cy="9296400"/>
  <p:defaultTextStyle>
    <a:defPPr>
      <a:defRPr lang="en-US"/>
    </a:defPPr>
    <a:lvl1pPr algn="l" defTabSz="457200" rtl="0" eaLnBrk="0" fontAlgn="base" hangingPunct="0">
      <a:spcBef>
        <a:spcPct val="0"/>
      </a:spcBef>
      <a:spcAft>
        <a:spcPct val="0"/>
      </a:spcAft>
      <a:defRPr sz="2600" kern="1200">
        <a:solidFill>
          <a:schemeClr val="bg2"/>
        </a:solidFill>
        <a:latin typeface="Times New Roman" pitchFamily="18" charset="0"/>
        <a:ea typeface="MS PGothic" pitchFamily="34" charset="-128"/>
        <a:cs typeface="Times New Roman" pitchFamily="18" charset="0"/>
      </a:defRPr>
    </a:lvl1pPr>
    <a:lvl2pPr marL="457200" algn="l" defTabSz="457200" rtl="0" eaLnBrk="0" fontAlgn="base" hangingPunct="0">
      <a:spcBef>
        <a:spcPct val="0"/>
      </a:spcBef>
      <a:spcAft>
        <a:spcPct val="0"/>
      </a:spcAft>
      <a:defRPr sz="2600" kern="1200">
        <a:solidFill>
          <a:schemeClr val="bg2"/>
        </a:solidFill>
        <a:latin typeface="Times New Roman" pitchFamily="18" charset="0"/>
        <a:ea typeface="MS PGothic" pitchFamily="34" charset="-128"/>
        <a:cs typeface="Times New Roman" pitchFamily="18" charset="0"/>
      </a:defRPr>
    </a:lvl2pPr>
    <a:lvl3pPr marL="914400" algn="l" defTabSz="457200" rtl="0" eaLnBrk="0" fontAlgn="base" hangingPunct="0">
      <a:spcBef>
        <a:spcPct val="0"/>
      </a:spcBef>
      <a:spcAft>
        <a:spcPct val="0"/>
      </a:spcAft>
      <a:defRPr sz="2600" kern="1200">
        <a:solidFill>
          <a:schemeClr val="bg2"/>
        </a:solidFill>
        <a:latin typeface="Times New Roman" pitchFamily="18" charset="0"/>
        <a:ea typeface="MS PGothic" pitchFamily="34" charset="-128"/>
        <a:cs typeface="Times New Roman" pitchFamily="18" charset="0"/>
      </a:defRPr>
    </a:lvl3pPr>
    <a:lvl4pPr marL="1371600" algn="l" defTabSz="457200" rtl="0" eaLnBrk="0" fontAlgn="base" hangingPunct="0">
      <a:spcBef>
        <a:spcPct val="0"/>
      </a:spcBef>
      <a:spcAft>
        <a:spcPct val="0"/>
      </a:spcAft>
      <a:defRPr sz="2600" kern="1200">
        <a:solidFill>
          <a:schemeClr val="bg2"/>
        </a:solidFill>
        <a:latin typeface="Times New Roman" pitchFamily="18" charset="0"/>
        <a:ea typeface="MS PGothic" pitchFamily="34" charset="-128"/>
        <a:cs typeface="Times New Roman" pitchFamily="18" charset="0"/>
      </a:defRPr>
    </a:lvl4pPr>
    <a:lvl5pPr marL="1828800" algn="l" defTabSz="457200" rtl="0" eaLnBrk="0" fontAlgn="base" hangingPunct="0">
      <a:spcBef>
        <a:spcPct val="0"/>
      </a:spcBef>
      <a:spcAft>
        <a:spcPct val="0"/>
      </a:spcAft>
      <a:defRPr sz="2600" kern="1200">
        <a:solidFill>
          <a:schemeClr val="bg2"/>
        </a:solidFill>
        <a:latin typeface="Times New Roman" pitchFamily="18" charset="0"/>
        <a:ea typeface="MS PGothic" pitchFamily="34" charset="-128"/>
        <a:cs typeface="Times New Roman" pitchFamily="18" charset="0"/>
      </a:defRPr>
    </a:lvl5pPr>
    <a:lvl6pPr marL="2286000" algn="l" defTabSz="914400" rtl="0" eaLnBrk="1" latinLnBrk="0" hangingPunct="1">
      <a:defRPr sz="2600" kern="1200">
        <a:solidFill>
          <a:schemeClr val="bg2"/>
        </a:solidFill>
        <a:latin typeface="Times New Roman" pitchFamily="18" charset="0"/>
        <a:ea typeface="MS PGothic" pitchFamily="34" charset="-128"/>
        <a:cs typeface="Times New Roman" pitchFamily="18" charset="0"/>
      </a:defRPr>
    </a:lvl6pPr>
    <a:lvl7pPr marL="2743200" algn="l" defTabSz="914400" rtl="0" eaLnBrk="1" latinLnBrk="0" hangingPunct="1">
      <a:defRPr sz="2600" kern="1200">
        <a:solidFill>
          <a:schemeClr val="bg2"/>
        </a:solidFill>
        <a:latin typeface="Times New Roman" pitchFamily="18" charset="0"/>
        <a:ea typeface="MS PGothic" pitchFamily="34" charset="-128"/>
        <a:cs typeface="Times New Roman" pitchFamily="18" charset="0"/>
      </a:defRPr>
    </a:lvl7pPr>
    <a:lvl8pPr marL="3200400" algn="l" defTabSz="914400" rtl="0" eaLnBrk="1" latinLnBrk="0" hangingPunct="1">
      <a:defRPr sz="2600" kern="1200">
        <a:solidFill>
          <a:schemeClr val="bg2"/>
        </a:solidFill>
        <a:latin typeface="Times New Roman" pitchFamily="18" charset="0"/>
        <a:ea typeface="MS PGothic" pitchFamily="34" charset="-128"/>
        <a:cs typeface="Times New Roman" pitchFamily="18" charset="0"/>
      </a:defRPr>
    </a:lvl8pPr>
    <a:lvl9pPr marL="3657600" algn="l" defTabSz="914400" rtl="0" eaLnBrk="1" latinLnBrk="0" hangingPunct="1">
      <a:defRPr sz="2600" kern="1200">
        <a:solidFill>
          <a:schemeClr val="bg2"/>
        </a:solidFill>
        <a:latin typeface="Times New Roman" pitchFamily="18" charset="0"/>
        <a:ea typeface="MS PGothic" pitchFamily="34" charset="-128"/>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7777A"/>
    <a:srgbClr val="929497"/>
    <a:srgbClr val="A9AAAE"/>
    <a:srgbClr val="DC7419"/>
    <a:srgbClr val="8A8A8D"/>
    <a:srgbClr val="C2DBF0"/>
    <a:srgbClr val="000000"/>
    <a:srgbClr val="6E6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526" autoAdjust="0"/>
    <p:restoredTop sz="94650" autoAdjust="0"/>
  </p:normalViewPr>
  <p:slideViewPr>
    <p:cSldViewPr snapToObjects="1">
      <p:cViewPr>
        <p:scale>
          <a:sx n="100" d="100"/>
          <a:sy n="100" d="100"/>
        </p:scale>
        <p:origin x="-72" y="798"/>
      </p:cViewPr>
      <p:guideLst>
        <p:guide orient="horz" pos="1296"/>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0"/>
            <a:ext cx="327633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defTabSz="461963" eaLnBrk="1" hangingPunct="1">
              <a:defRPr sz="1100">
                <a:solidFill>
                  <a:srgbClr val="8A8A8D"/>
                </a:solidFill>
              </a:defRPr>
            </a:lvl1pPr>
          </a:lstStyle>
          <a:p>
            <a:endParaRPr lang="en-US" dirty="0"/>
          </a:p>
        </p:txBody>
      </p:sp>
      <p:sp>
        <p:nvSpPr>
          <p:cNvPr id="3" name="Date Placeholder 2"/>
          <p:cNvSpPr>
            <a:spLocks noGrp="1"/>
          </p:cNvSpPr>
          <p:nvPr>
            <p:ph type="dt" sz="quarter" idx="1"/>
          </p:nvPr>
        </p:nvSpPr>
        <p:spPr bwMode="auto">
          <a:xfrm>
            <a:off x="3883827" y="0"/>
            <a:ext cx="297259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algn="r" defTabSz="461963" eaLnBrk="1" hangingPunct="1">
              <a:defRPr sz="1100">
                <a:solidFill>
                  <a:srgbClr val="8A8A8D"/>
                </a:solidFill>
              </a:defRPr>
            </a:lvl1pPr>
          </a:lstStyle>
          <a:p>
            <a:fld id="{F7B0081B-2254-4678-9DA4-A3E2723ECE34}" type="datetime1">
              <a:rPr lang="en-US"/>
              <a:pPr/>
              <a:t>6/21/2011</a:t>
            </a:fld>
            <a:endParaRPr lang="en-US" dirty="0"/>
          </a:p>
        </p:txBody>
      </p:sp>
      <p:sp>
        <p:nvSpPr>
          <p:cNvPr id="5" name="Slide Number Placeholder 4"/>
          <p:cNvSpPr>
            <a:spLocks noGrp="1"/>
          </p:cNvSpPr>
          <p:nvPr>
            <p:ph type="sldNum" sz="quarter" idx="3"/>
          </p:nvPr>
        </p:nvSpPr>
        <p:spPr bwMode="auto">
          <a:xfrm>
            <a:off x="3883827" y="8829675"/>
            <a:ext cx="297259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algn="r" defTabSz="461963" eaLnBrk="1" hangingPunct="1">
              <a:defRPr sz="1100">
                <a:solidFill>
                  <a:srgbClr val="8A8A8D"/>
                </a:solidFill>
              </a:defRPr>
            </a:lvl1pPr>
          </a:lstStyle>
          <a:p>
            <a:fld id="{8A7FA750-3C65-46A9-A94A-D34279AE48CC}" type="slidenum">
              <a:rPr lang="en-US"/>
              <a:pPr/>
              <a:t>‹#›</a:t>
            </a:fld>
            <a:endParaRPr lang="en-US" dirty="0"/>
          </a:p>
        </p:txBody>
      </p:sp>
      <p:pic>
        <p:nvPicPr>
          <p:cNvPr id="12294" name="Picture 1" descr="NEW GDC Logo-small-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2" y="8734427"/>
            <a:ext cx="208508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298" name="Group 10"/>
          <p:cNvGrpSpPr>
            <a:grpSpLocks noChangeAspect="1"/>
          </p:cNvGrpSpPr>
          <p:nvPr/>
        </p:nvGrpSpPr>
        <p:grpSpPr bwMode="auto">
          <a:xfrm>
            <a:off x="229392" y="542927"/>
            <a:ext cx="6517868" cy="173038"/>
            <a:chOff x="144" y="144"/>
            <a:chExt cx="5472" cy="144"/>
          </a:xfrm>
        </p:grpSpPr>
        <p:sp>
          <p:nvSpPr>
            <p:cNvPr id="4" name="Rectangle 3"/>
            <p:cNvSpPr/>
            <p:nvPr/>
          </p:nvSpPr>
          <p:spPr>
            <a:xfrm>
              <a:off x="144" y="144"/>
              <a:ext cx="5472" cy="144"/>
            </a:xfrm>
            <a:prstGeom prst="rect">
              <a:avLst/>
            </a:prstGeom>
            <a:solidFill>
              <a:srgbClr val="77777A"/>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4"/>
            <p:cNvSpPr>
              <a:spLocks noChangeAspect="1" noChangeArrowheads="1"/>
            </p:cNvSpPr>
            <p:nvPr/>
          </p:nvSpPr>
          <p:spPr bwMode="auto">
            <a:xfrm>
              <a:off x="3792" y="144"/>
              <a:ext cx="1824" cy="144"/>
            </a:xfrm>
            <a:prstGeom prst="rect">
              <a:avLst/>
            </a:prstGeom>
            <a:solidFill>
              <a:srgbClr val="4C96D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ctr"/>
            <a:lstStyle/>
            <a:p>
              <a:pPr algn="ctr" defTabSz="461963" eaLnBrk="1" hangingPunct="1"/>
              <a:endParaRPr lang="en-US" sz="2000" dirty="0">
                <a:solidFill>
                  <a:srgbClr val="FFFFFF"/>
                </a:solidFill>
                <a:latin typeface="Arial" charset="0"/>
              </a:endParaRPr>
            </a:p>
          </p:txBody>
        </p:sp>
        <p:sp>
          <p:nvSpPr>
            <p:cNvPr id="6" name="Rectangle 5"/>
            <p:cNvSpPr>
              <a:spLocks noChangeAspect="1" noChangeArrowheads="1"/>
            </p:cNvSpPr>
            <p:nvPr/>
          </p:nvSpPr>
          <p:spPr bwMode="auto">
            <a:xfrm>
              <a:off x="144" y="144"/>
              <a:ext cx="672" cy="144"/>
            </a:xfrm>
            <a:prstGeom prst="rect">
              <a:avLst/>
            </a:prstGeom>
            <a:solidFill>
              <a:srgbClr val="B63A2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ctr"/>
            <a:lstStyle/>
            <a:p>
              <a:pPr algn="ctr" defTabSz="461963" eaLnBrk="1" hangingPunct="1"/>
              <a:endParaRPr lang="en-US" sz="2000" dirty="0">
                <a:solidFill>
                  <a:srgbClr val="FFFFFF"/>
                </a:solidFill>
                <a:latin typeface="Arial" charset="0"/>
              </a:endParaRPr>
            </a:p>
          </p:txBody>
        </p:sp>
      </p:grpSp>
    </p:spTree>
    <p:extLst>
      <p:ext uri="{BB962C8B-B14F-4D97-AF65-F5344CB8AC3E}">
        <p14:creationId xmlns:p14="http://schemas.microsoft.com/office/powerpoint/2010/main" val="2089975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2" y="0"/>
            <a:ext cx="2972591"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defTabSz="461963" eaLnBrk="1" hangingPunct="1">
              <a:defRPr sz="1200">
                <a:solidFill>
                  <a:schemeClr val="tx1"/>
                </a:solidFill>
                <a:latin typeface="Arial" charset="0"/>
              </a:defRPr>
            </a:lvl1pPr>
          </a:lstStyle>
          <a:p>
            <a:endParaRPr lang="en-US" dirty="0"/>
          </a:p>
        </p:txBody>
      </p:sp>
      <p:sp>
        <p:nvSpPr>
          <p:cNvPr id="34819" name="Rectangle 3"/>
          <p:cNvSpPr>
            <a:spLocks noGrp="1" noChangeArrowheads="1"/>
          </p:cNvSpPr>
          <p:nvPr>
            <p:ph type="dt" idx="1"/>
          </p:nvPr>
        </p:nvSpPr>
        <p:spPr bwMode="auto">
          <a:xfrm>
            <a:off x="3883827" y="0"/>
            <a:ext cx="297259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algn="r" defTabSz="461963" eaLnBrk="1" hangingPunct="1">
              <a:defRPr sz="1200">
                <a:solidFill>
                  <a:schemeClr val="tx1"/>
                </a:solidFill>
                <a:latin typeface="Arial" charset="0"/>
              </a:defRPr>
            </a:lvl1pPr>
          </a:lstStyle>
          <a:p>
            <a:fld id="{3784BEEC-C115-4338-B832-B78040A46848}" type="datetime1">
              <a:rPr lang="en-US"/>
              <a:pPr/>
              <a:t>6/21/2011</a:t>
            </a:fld>
            <a:endParaRPr lang="en-US" dirty="0"/>
          </a:p>
        </p:txBody>
      </p:sp>
      <p:sp>
        <p:nvSpPr>
          <p:cNvPr id="13316" name="Rectangle 4"/>
          <p:cNvSpPr>
            <a:spLocks noGrp="1" noRot="1" noChangeAspect="1" noChangeArrowheads="1" noTextEdit="1"/>
          </p:cNvSpPr>
          <p:nvPr>
            <p:ph type="sldImg" idx="2"/>
          </p:nvPr>
        </p:nvSpPr>
        <p:spPr bwMode="auto">
          <a:xfrm>
            <a:off x="1106488" y="696913"/>
            <a:ext cx="4646612"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686590" y="4416427"/>
            <a:ext cx="5486400"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2" y="8829675"/>
            <a:ext cx="2972591"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defTabSz="461963" eaLnBrk="1" hangingPunct="1">
              <a:defRPr sz="1200">
                <a:solidFill>
                  <a:schemeClr val="tx1"/>
                </a:solidFill>
                <a:latin typeface="Arial" charset="0"/>
              </a:defRPr>
            </a:lvl1pPr>
          </a:lstStyle>
          <a:p>
            <a:endParaRPr lang="en-US" dirty="0"/>
          </a:p>
        </p:txBody>
      </p:sp>
      <p:sp>
        <p:nvSpPr>
          <p:cNvPr id="34823" name="Rectangle 7"/>
          <p:cNvSpPr>
            <a:spLocks noGrp="1" noChangeArrowheads="1"/>
          </p:cNvSpPr>
          <p:nvPr>
            <p:ph type="sldNum" sz="quarter" idx="5"/>
          </p:nvPr>
        </p:nvSpPr>
        <p:spPr bwMode="auto">
          <a:xfrm>
            <a:off x="3883827" y="8829675"/>
            <a:ext cx="297259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algn="r" defTabSz="461963" eaLnBrk="1" hangingPunct="1">
              <a:defRPr sz="1200">
                <a:solidFill>
                  <a:schemeClr val="tx1"/>
                </a:solidFill>
                <a:latin typeface="Arial" charset="0"/>
              </a:defRPr>
            </a:lvl1pPr>
          </a:lstStyle>
          <a:p>
            <a:fld id="{3A9478A6-3F51-4F75-A49A-BA750234A6C4}" type="slidenum">
              <a:rPr lang="en-US"/>
              <a:pPr/>
              <a:t>‹#›</a:t>
            </a:fld>
            <a:endParaRPr lang="en-US" dirty="0"/>
          </a:p>
        </p:txBody>
      </p:sp>
    </p:spTree>
    <p:extLst>
      <p:ext uri="{BB962C8B-B14F-4D97-AF65-F5344CB8AC3E}">
        <p14:creationId xmlns:p14="http://schemas.microsoft.com/office/powerpoint/2010/main" val="37821827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a:ea typeface="MS PGothic" pitchFamily="34" charset="-128"/>
        <a:cs typeface="ＭＳ Ｐゴシック" charset="-128"/>
      </a:defRPr>
    </a:lvl1pPr>
    <a:lvl2pPr marL="457200" algn="l" rtl="0" fontAlgn="base">
      <a:spcBef>
        <a:spcPct val="30000"/>
      </a:spcBef>
      <a:spcAft>
        <a:spcPct val="0"/>
      </a:spcAft>
      <a:defRPr sz="1200" kern="1200">
        <a:solidFill>
          <a:schemeClr val="tx1"/>
        </a:solidFill>
        <a:latin typeface="Times New Roman"/>
        <a:ea typeface="MS PGothic" pitchFamily="34" charset="-128"/>
        <a:cs typeface="+mn-cs"/>
      </a:defRPr>
    </a:lvl2pPr>
    <a:lvl3pPr marL="914400" algn="l" rtl="0" fontAlgn="base">
      <a:spcBef>
        <a:spcPct val="30000"/>
      </a:spcBef>
      <a:spcAft>
        <a:spcPct val="0"/>
      </a:spcAft>
      <a:defRPr sz="1200" kern="1200">
        <a:solidFill>
          <a:schemeClr val="tx1"/>
        </a:solidFill>
        <a:latin typeface="Times New Roman"/>
        <a:ea typeface="MS PGothic" pitchFamily="34" charset="-128"/>
        <a:cs typeface="+mn-cs"/>
      </a:defRPr>
    </a:lvl3pPr>
    <a:lvl4pPr marL="1371600" algn="l" rtl="0" fontAlgn="base">
      <a:spcBef>
        <a:spcPct val="30000"/>
      </a:spcBef>
      <a:spcAft>
        <a:spcPct val="0"/>
      </a:spcAft>
      <a:defRPr sz="1200" kern="1200">
        <a:solidFill>
          <a:schemeClr val="tx1"/>
        </a:solidFill>
        <a:latin typeface="Times New Roman"/>
        <a:ea typeface="MS PGothic" pitchFamily="34" charset="-128"/>
        <a:cs typeface="+mn-cs"/>
      </a:defRPr>
    </a:lvl4pPr>
    <a:lvl5pPr marL="1828800" algn="l" rtl="0" fontAlgn="base">
      <a:spcBef>
        <a:spcPct val="30000"/>
      </a:spcBef>
      <a:spcAft>
        <a:spcPct val="0"/>
      </a:spcAft>
      <a:defRPr sz="1200" kern="1200">
        <a:solidFill>
          <a:schemeClr val="tx1"/>
        </a:solidFill>
        <a:latin typeface="Times New Roman"/>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45437A87-4647-482F-852A-B9B02192008E}" type="slidenum">
              <a:rPr lang="en-US"/>
              <a:pPr/>
              <a:t>‹#›</a:t>
            </a:fld>
            <a:endParaRPr lang="en-US" dirty="0"/>
          </a:p>
        </p:txBody>
      </p:sp>
    </p:spTree>
    <p:extLst>
      <p:ext uri="{BB962C8B-B14F-4D97-AF65-F5344CB8AC3E}">
        <p14:creationId xmlns:p14="http://schemas.microsoft.com/office/powerpoint/2010/main" val="147509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E7924AC-D2E1-40BF-AB38-B8556A37F02E}" type="slidenum">
              <a:rPr lang="en-US"/>
              <a:pPr/>
              <a:t>‹#›</a:t>
            </a:fld>
            <a:endParaRPr lang="en-US" dirty="0"/>
          </a:p>
        </p:txBody>
      </p:sp>
    </p:spTree>
    <p:extLst>
      <p:ext uri="{BB962C8B-B14F-4D97-AF65-F5344CB8AC3E}">
        <p14:creationId xmlns:p14="http://schemas.microsoft.com/office/powerpoint/2010/main" val="166148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E599FC7-5CEB-432B-9674-C4DDAAA9024F}" type="slidenum">
              <a:rPr lang="en-US"/>
              <a:pPr/>
              <a:t>‹#›</a:t>
            </a:fld>
            <a:endParaRPr lang="en-US" dirty="0"/>
          </a:p>
        </p:txBody>
      </p:sp>
    </p:spTree>
    <p:extLst>
      <p:ext uri="{BB962C8B-B14F-4D97-AF65-F5344CB8AC3E}">
        <p14:creationId xmlns:p14="http://schemas.microsoft.com/office/powerpoint/2010/main" val="3724818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28600" y="228600"/>
            <a:ext cx="8686800" cy="3200400"/>
          </a:xfrm>
          <a:prstGeom prst="rect">
            <a:avLst/>
          </a:prstGeom>
          <a:solidFill>
            <a:srgbClr val="4C96D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en-US" sz="2000" dirty="0">
              <a:solidFill>
                <a:srgbClr val="FFFFFF"/>
              </a:solidFill>
              <a:latin typeface="Arial" charset="0"/>
              <a:ea typeface="MS PGothic" pitchFamily="34" charset="-128"/>
            </a:endParaRPr>
          </a:p>
        </p:txBody>
      </p:sp>
      <p:sp>
        <p:nvSpPr>
          <p:cNvPr id="138242" name="Rectangle 2"/>
          <p:cNvSpPr>
            <a:spLocks noGrp="1" noChangeArrowheads="1"/>
          </p:cNvSpPr>
          <p:nvPr>
            <p:ph type="title" idx="4294967295"/>
          </p:nvPr>
        </p:nvSpPr>
        <p:spPr/>
        <p:txBody>
          <a:bodyPr/>
          <a:lstStyle>
            <a:lvl1pPr>
              <a:defRPr sz="2800" smtClean="0">
                <a:solidFill>
                  <a:schemeClr val="bg1"/>
                </a:solidFill>
                <a:latin typeface="Times New Roman" pitchFamily="18" charset="0"/>
                <a:cs typeface="Times New Roman" pitchFamily="18" charset="0"/>
              </a:defRPr>
            </a:lvl1pPr>
          </a:lstStyle>
          <a:p>
            <a:pPr lvl="0"/>
            <a:endParaRPr lang="en-US" noProof="0" smtClean="0"/>
          </a:p>
        </p:txBody>
      </p:sp>
      <p:sp>
        <p:nvSpPr>
          <p:cNvPr id="204809" name="Rectangle 9"/>
          <p:cNvSpPr>
            <a:spLocks noGrp="1" noChangeArrowheads="1"/>
          </p:cNvSpPr>
          <p:nvPr>
            <p:ph type="ctrTitle"/>
          </p:nvPr>
        </p:nvSpPr>
        <p:spPr bwMode="auto">
          <a:xfrm>
            <a:off x="685800" y="533400"/>
            <a:ext cx="7772400" cy="1981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91440" anchor="ctr"/>
          <a:lstStyle>
            <a:lvl1pPr>
              <a:defRPr sz="2800" smtClean="0">
                <a:solidFill>
                  <a:schemeClr val="bg1"/>
                </a:solidFill>
                <a:latin typeface="Times New Roman" pitchFamily="18" charset="0"/>
                <a:cs typeface="Times New Roman" pitchFamily="18" charset="0"/>
              </a:defRPr>
            </a:lvl1pPr>
          </a:lstStyle>
          <a:p>
            <a:pPr lvl="0"/>
            <a:r>
              <a:rPr lang="en-US" noProof="0" smtClean="0"/>
              <a:t>Click to edit Master title style</a:t>
            </a:r>
          </a:p>
        </p:txBody>
      </p:sp>
      <p:sp>
        <p:nvSpPr>
          <p:cNvPr id="204810" name="Rectangle 10"/>
          <p:cNvSpPr>
            <a:spLocks noGrp="1" noChangeArrowheads="1"/>
          </p:cNvSpPr>
          <p:nvPr>
            <p:ph type="subTitle" idx="1"/>
          </p:nvPr>
        </p:nvSpPr>
        <p:spPr>
          <a:xfrm>
            <a:off x="685800" y="2514600"/>
            <a:ext cx="7772400" cy="914400"/>
          </a:xfrm>
        </p:spPr>
        <p:txBody>
          <a:bodyPr anchor="ctr"/>
          <a:lstStyle>
            <a:lvl1pPr marL="0" indent="0">
              <a:buFont typeface="Arial" charset="0"/>
              <a:buNone/>
              <a:defRPr sz="1500" smtClean="0">
                <a:solidFill>
                  <a:schemeClr val="bg1"/>
                </a:solidFill>
                <a:latin typeface="Times New Roman" pitchFamily="18" charset="0"/>
                <a:cs typeface="Times New Roman" pitchFamily="18" charset="0"/>
              </a:defRPr>
            </a:lvl1pPr>
          </a:lstStyle>
          <a:p>
            <a:pPr lvl="0"/>
            <a:r>
              <a:rPr lang="en-US" noProof="0" smtClean="0"/>
              <a:t>Click to edit Master subtitle style</a:t>
            </a:r>
          </a:p>
        </p:txBody>
      </p:sp>
      <p:grpSp>
        <p:nvGrpSpPr>
          <p:cNvPr id="204812" name="Group 12"/>
          <p:cNvGrpSpPr>
            <a:grpSpLocks/>
          </p:cNvGrpSpPr>
          <p:nvPr/>
        </p:nvGrpSpPr>
        <p:grpSpPr bwMode="auto">
          <a:xfrm>
            <a:off x="76200" y="3429000"/>
            <a:ext cx="8991600" cy="347663"/>
            <a:chOff x="48" y="2160"/>
            <a:chExt cx="5664" cy="219"/>
          </a:xfrm>
        </p:grpSpPr>
        <p:sp>
          <p:nvSpPr>
            <p:cNvPr id="5" name="Rectangle 4"/>
            <p:cNvSpPr/>
            <p:nvPr userDrawn="1"/>
          </p:nvSpPr>
          <p:spPr>
            <a:xfrm>
              <a:off x="144" y="2160"/>
              <a:ext cx="5472" cy="219"/>
            </a:xfrm>
            <a:prstGeom prst="rect">
              <a:avLst/>
            </a:prstGeom>
            <a:solidFill>
              <a:srgbClr val="77777A"/>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5"/>
            <p:cNvSpPr/>
            <p:nvPr userDrawn="1"/>
          </p:nvSpPr>
          <p:spPr>
            <a:xfrm>
              <a:off x="3792" y="2160"/>
              <a:ext cx="1824" cy="219"/>
            </a:xfrm>
            <a:prstGeom prst="rect">
              <a:avLst/>
            </a:prstGeom>
            <a:solidFill>
              <a:srgbClr val="523F7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en-US" sz="2000" dirty="0">
                <a:solidFill>
                  <a:srgbClr val="FFFFFF"/>
                </a:solidFill>
                <a:latin typeface="Arial" charset="0"/>
                <a:ea typeface="MS PGothic" pitchFamily="34" charset="-128"/>
              </a:endParaRPr>
            </a:p>
          </p:txBody>
        </p:sp>
        <p:sp>
          <p:nvSpPr>
            <p:cNvPr id="7" name="Rectangle 6"/>
            <p:cNvSpPr/>
            <p:nvPr userDrawn="1"/>
          </p:nvSpPr>
          <p:spPr>
            <a:xfrm>
              <a:off x="144" y="2160"/>
              <a:ext cx="672" cy="219"/>
            </a:xfrm>
            <a:prstGeom prst="rect">
              <a:avLst/>
            </a:prstGeom>
            <a:solidFill>
              <a:srgbClr val="91271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en-US" sz="2000" dirty="0">
                <a:solidFill>
                  <a:srgbClr val="FFFFFF"/>
                </a:solidFill>
                <a:latin typeface="Arial" charset="0"/>
                <a:ea typeface="MS PGothic" pitchFamily="34" charset="-128"/>
              </a:endParaRPr>
            </a:p>
          </p:txBody>
        </p:sp>
        <p:cxnSp>
          <p:nvCxnSpPr>
            <p:cNvPr id="8" name="Straight Connector 7"/>
            <p:cNvCxnSpPr/>
            <p:nvPr userDrawn="1"/>
          </p:nvCxnSpPr>
          <p:spPr>
            <a:xfrm>
              <a:off x="48" y="2235"/>
              <a:ext cx="5664" cy="1"/>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204818" name="Picture 3" descr="NEW GDC Logo-frontpag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03563" y="5035550"/>
            <a:ext cx="29368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20" name="Picture 20" descr="cities-hongko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55725" y="5981700"/>
            <a:ext cx="6416675" cy="447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ide with Bullets">
    <p:spTree>
      <p:nvGrpSpPr>
        <p:cNvPr id="1" name=""/>
        <p:cNvGrpSpPr/>
        <p:nvPr/>
      </p:nvGrpSpPr>
      <p:grpSpPr>
        <a:xfrm>
          <a:off x="0" y="0"/>
          <a:ext cx="0" cy="0"/>
          <a:chOff x="0" y="0"/>
          <a:chExt cx="0" cy="0"/>
        </a:xfrm>
      </p:grpSpPr>
      <p:pic>
        <p:nvPicPr>
          <p:cNvPr id="5" name="Picture 1" descr="NEW GDC Logo-small-0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213" y="6324600"/>
            <a:ext cx="20843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6813550" y="288925"/>
            <a:ext cx="1949450" cy="246063"/>
          </a:xfrm>
          <a:prstGeom prst="rect">
            <a:avLst/>
          </a:prstGeom>
          <a:noFill/>
          <a:ln w="9525">
            <a:noFill/>
            <a:miter lim="800000"/>
            <a:headEnd/>
            <a:tailEnd/>
          </a:ln>
          <a:effectLst/>
        </p:spPr>
        <p:txBody>
          <a:bodyPr wrap="none">
            <a:spAutoFit/>
          </a:bodyPr>
          <a:lstStyle>
            <a:lvl1pPr>
              <a:defRPr sz="2000">
                <a:solidFill>
                  <a:schemeClr val="tx1"/>
                </a:solidFill>
                <a:latin typeface="Times New Roman" pitchFamily="18" charset="0"/>
                <a:ea typeface="MS PGothic" pitchFamily="34" charset="-128"/>
              </a:defRPr>
            </a:lvl1pPr>
            <a:lvl2pPr marL="37931725" indent="-37474525">
              <a:defRPr sz="2000">
                <a:solidFill>
                  <a:schemeClr val="tx1"/>
                </a:solidFill>
                <a:latin typeface="Times New Roman" pitchFamily="18" charset="0"/>
                <a:ea typeface="MS PGothic" pitchFamily="34" charset="-128"/>
              </a:defRPr>
            </a:lvl2pPr>
            <a:lvl3pPr>
              <a:defRPr sz="2000">
                <a:solidFill>
                  <a:schemeClr val="tx1"/>
                </a:solidFill>
                <a:latin typeface="Times New Roman" pitchFamily="18" charset="0"/>
                <a:ea typeface="MS PGothic" pitchFamily="34" charset="-128"/>
              </a:defRPr>
            </a:lvl3pPr>
            <a:lvl4pPr>
              <a:defRPr sz="2000">
                <a:solidFill>
                  <a:schemeClr val="tx1"/>
                </a:solidFill>
                <a:latin typeface="Times New Roman" pitchFamily="18" charset="0"/>
                <a:ea typeface="MS PGothic" pitchFamily="34" charset="-128"/>
              </a:defRPr>
            </a:lvl4pPr>
            <a:lvl5pPr>
              <a:defRPr sz="20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sz="20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sz="20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sz="20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sz="2000">
                <a:solidFill>
                  <a:schemeClr val="tx1"/>
                </a:solidFill>
                <a:latin typeface="Times New Roman" pitchFamily="18" charset="0"/>
                <a:ea typeface="MS PGothic" pitchFamily="34" charset="-128"/>
              </a:defRPr>
            </a:lvl9pPr>
          </a:lstStyle>
          <a:p>
            <a:pPr algn="r" eaLnBrk="1" hangingPunct="1"/>
            <a:r>
              <a:rPr lang="en-US" sz="1000" dirty="0">
                <a:solidFill>
                  <a:schemeClr val="bg1"/>
                </a:solidFill>
              </a:rPr>
              <a:t>&lt;Presentation Title/Client Name&gt;</a:t>
            </a:r>
          </a:p>
        </p:txBody>
      </p:sp>
      <p:sp>
        <p:nvSpPr>
          <p:cNvPr id="7" name="Rectangle 6"/>
          <p:cNvSpPr/>
          <p:nvPr/>
        </p:nvSpPr>
        <p:spPr>
          <a:xfrm>
            <a:off x="228600" y="228600"/>
            <a:ext cx="8686800" cy="228600"/>
          </a:xfrm>
          <a:prstGeom prst="rect">
            <a:avLst/>
          </a:prstGeom>
          <a:solidFill>
            <a:srgbClr val="77777A"/>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019800" y="228600"/>
            <a:ext cx="2895600" cy="228600"/>
          </a:xfrm>
          <a:prstGeom prst="rect">
            <a:avLst/>
          </a:prstGeom>
          <a:solidFill>
            <a:srgbClr val="4C96D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en-US" sz="2000" dirty="0">
              <a:solidFill>
                <a:srgbClr val="FFFFFF"/>
              </a:solidFill>
              <a:latin typeface="Arial" charset="0"/>
              <a:ea typeface="MS PGothic" pitchFamily="34" charset="-128"/>
            </a:endParaRPr>
          </a:p>
        </p:txBody>
      </p:sp>
      <p:sp>
        <p:nvSpPr>
          <p:cNvPr id="9" name="Rectangle 8"/>
          <p:cNvSpPr/>
          <p:nvPr/>
        </p:nvSpPr>
        <p:spPr>
          <a:xfrm>
            <a:off x="228600" y="228600"/>
            <a:ext cx="1066800" cy="228600"/>
          </a:xfrm>
          <a:prstGeom prst="rect">
            <a:avLst/>
          </a:prstGeom>
          <a:solidFill>
            <a:srgbClr val="B63A2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en-US" sz="2000" dirty="0">
              <a:solidFill>
                <a:srgbClr val="FFFFFF"/>
              </a:solidFill>
              <a:latin typeface="Arial" charset="0"/>
              <a:ea typeface="MS PGothic" pitchFamily="34" charset="-128"/>
            </a:endParaRPr>
          </a:p>
        </p:txBody>
      </p:sp>
      <p:sp>
        <p:nvSpPr>
          <p:cNvPr id="3" name="Title 1"/>
          <p:cNvSpPr>
            <a:spLocks noGrp="1"/>
          </p:cNvSpPr>
          <p:nvPr>
            <p:ph type="title"/>
          </p:nvPr>
        </p:nvSpPr>
        <p:spPr>
          <a:xfrm>
            <a:off x="457200" y="914399"/>
            <a:ext cx="8229600" cy="713232"/>
          </a:xfrm>
          <a:prstGeom prst="rect">
            <a:avLst/>
          </a:prstGeom>
        </p:spPr>
        <p:txBody>
          <a:bodyPr/>
          <a:lstStyle>
            <a:lvl1pPr marL="0" indent="0">
              <a:lnSpc>
                <a:spcPts val="2700"/>
              </a:lnSpc>
              <a:defRPr>
                <a:solidFill>
                  <a:schemeClr val="tx1"/>
                </a:solidFill>
              </a:defRPr>
            </a:lvl1pPr>
          </a:lstStyle>
          <a:p>
            <a:r>
              <a:rPr lang="en-US" smtClean="0"/>
              <a:t>Click to edit Master title style</a:t>
            </a:r>
            <a:endParaRPr lang="en-US" dirty="0"/>
          </a:p>
        </p:txBody>
      </p:sp>
      <p:sp>
        <p:nvSpPr>
          <p:cNvPr id="4" name="Content Placeholder 2"/>
          <p:cNvSpPr>
            <a:spLocks noGrp="1"/>
          </p:cNvSpPr>
          <p:nvPr>
            <p:ph idx="1"/>
          </p:nvPr>
        </p:nvSpPr>
        <p:spPr>
          <a:xfrm>
            <a:off x="457200" y="1644384"/>
            <a:ext cx="8229600" cy="4419599"/>
          </a:xfrm>
          <a:prstGeom prst="rect">
            <a:avLst/>
          </a:prstGeom>
        </p:spPr>
        <p:txBody>
          <a:bodyPr/>
          <a:lstStyle>
            <a:lvl1pPr>
              <a:spcBef>
                <a:spcPts val="500"/>
              </a:spcBef>
              <a:defRPr sz="2000">
                <a:solidFill>
                  <a:srgbClr val="77777A"/>
                </a:solidFill>
              </a:defRPr>
            </a:lvl1pPr>
            <a:lvl2pPr>
              <a:spcBef>
                <a:spcPts val="500"/>
              </a:spcBef>
              <a:defRPr sz="2000">
                <a:solidFill>
                  <a:srgbClr val="77777A"/>
                </a:solidFill>
              </a:defRPr>
            </a:lvl2pPr>
            <a:lvl3pPr>
              <a:spcBef>
                <a:spcPts val="500"/>
              </a:spcBef>
              <a:defRPr sz="2000">
                <a:solidFill>
                  <a:srgbClr val="77777A"/>
                </a:solidFill>
              </a:defRPr>
            </a:lvl3pPr>
            <a:lvl4pPr>
              <a:spcBef>
                <a:spcPts val="500"/>
              </a:spcBef>
              <a:defRPr sz="2000">
                <a:solidFill>
                  <a:srgbClr val="77777A"/>
                </a:solidFill>
              </a:defRPr>
            </a:lvl4pPr>
            <a:lvl5pPr>
              <a:spcBef>
                <a:spcPts val="500"/>
              </a:spcBef>
              <a:defRPr sz="1800">
                <a:solidFill>
                  <a:srgbClr val="77777A"/>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Rectangle 9"/>
          <p:cNvSpPr>
            <a:spLocks noGrp="1" noChangeArrowheads="1"/>
          </p:cNvSpPr>
          <p:nvPr>
            <p:ph type="sldNum" sz="quarter" idx="10"/>
          </p:nvPr>
        </p:nvSpPr>
        <p:spPr/>
        <p:txBody>
          <a:bodyPr/>
          <a:lstStyle>
            <a:lvl1pPr>
              <a:defRPr/>
            </a:lvl1pPr>
          </a:lstStyle>
          <a:p>
            <a:fld id="{B92B5F52-D42F-4F74-9505-2D478AB380A4}" type="slidenum">
              <a:rPr lang="en-US"/>
              <a:pPr/>
              <a:t>‹#›</a:t>
            </a:fld>
            <a:endParaRPr lang="en-US" dirty="0"/>
          </a:p>
        </p:txBody>
      </p:sp>
    </p:spTree>
    <p:extLst>
      <p:ext uri="{BB962C8B-B14F-4D97-AF65-F5344CB8AC3E}">
        <p14:creationId xmlns:p14="http://schemas.microsoft.com/office/powerpoint/2010/main" val="416785091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8453EFB-98E2-4ABE-8467-6ADC2DBA35E9}" type="slidenum">
              <a:rPr lang="en-US"/>
              <a:pPr/>
              <a:t>‹#›</a:t>
            </a:fld>
            <a:endParaRPr lang="en-US" dirty="0"/>
          </a:p>
        </p:txBody>
      </p:sp>
    </p:spTree>
    <p:extLst>
      <p:ext uri="{BB962C8B-B14F-4D97-AF65-F5344CB8AC3E}">
        <p14:creationId xmlns:p14="http://schemas.microsoft.com/office/powerpoint/2010/main" val="145125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83DA6E2-8315-4237-BEA0-0CD5CA7D5F9E}" type="slidenum">
              <a:rPr lang="en-US"/>
              <a:pPr/>
              <a:t>‹#›</a:t>
            </a:fld>
            <a:endParaRPr lang="en-US" dirty="0"/>
          </a:p>
        </p:txBody>
      </p:sp>
    </p:spTree>
    <p:extLst>
      <p:ext uri="{BB962C8B-B14F-4D97-AF65-F5344CB8AC3E}">
        <p14:creationId xmlns:p14="http://schemas.microsoft.com/office/powerpoint/2010/main" val="398424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BA00C26-7B8D-4D2B-8FDD-B67C001CBEE3}" type="slidenum">
              <a:rPr lang="en-US"/>
              <a:pPr/>
              <a:t>‹#›</a:t>
            </a:fld>
            <a:endParaRPr lang="en-US" dirty="0"/>
          </a:p>
        </p:txBody>
      </p:sp>
    </p:spTree>
    <p:extLst>
      <p:ext uri="{BB962C8B-B14F-4D97-AF65-F5344CB8AC3E}">
        <p14:creationId xmlns:p14="http://schemas.microsoft.com/office/powerpoint/2010/main" val="264761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E7BE0E9C-56AF-4A5F-BFCA-F3D828F4D9C8}" type="slidenum">
              <a:rPr lang="en-US"/>
              <a:pPr/>
              <a:t>‹#›</a:t>
            </a:fld>
            <a:endParaRPr lang="en-US" dirty="0"/>
          </a:p>
        </p:txBody>
      </p:sp>
    </p:spTree>
    <p:extLst>
      <p:ext uri="{BB962C8B-B14F-4D97-AF65-F5344CB8AC3E}">
        <p14:creationId xmlns:p14="http://schemas.microsoft.com/office/powerpoint/2010/main" val="366846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BFE1B7F-6EB2-4C49-99BD-8E67F19C2D22}" type="slidenum">
              <a:rPr lang="en-US"/>
              <a:pPr/>
              <a:t>‹#›</a:t>
            </a:fld>
            <a:endParaRPr lang="en-US" dirty="0"/>
          </a:p>
        </p:txBody>
      </p:sp>
    </p:spTree>
    <p:extLst>
      <p:ext uri="{BB962C8B-B14F-4D97-AF65-F5344CB8AC3E}">
        <p14:creationId xmlns:p14="http://schemas.microsoft.com/office/powerpoint/2010/main" val="65029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ABD61F8-73D2-4F67-B0C5-8C0D6CD31ACF}" type="slidenum">
              <a:rPr lang="en-US"/>
              <a:pPr/>
              <a:t>‹#›</a:t>
            </a:fld>
            <a:endParaRPr lang="en-US" dirty="0"/>
          </a:p>
        </p:txBody>
      </p:sp>
    </p:spTree>
    <p:extLst>
      <p:ext uri="{BB962C8B-B14F-4D97-AF65-F5344CB8AC3E}">
        <p14:creationId xmlns:p14="http://schemas.microsoft.com/office/powerpoint/2010/main" val="241341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86D8F37-2B75-4C75-BB2A-3F338581C408}" type="slidenum">
              <a:rPr lang="en-US"/>
              <a:pPr/>
              <a:t>‹#›</a:t>
            </a:fld>
            <a:endParaRPr lang="en-US" dirty="0"/>
          </a:p>
        </p:txBody>
      </p:sp>
    </p:spTree>
    <p:extLst>
      <p:ext uri="{BB962C8B-B14F-4D97-AF65-F5344CB8AC3E}">
        <p14:creationId xmlns:p14="http://schemas.microsoft.com/office/powerpoint/2010/main" val="143181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9EF7EA6-74C9-43D4-BC3E-9E3181052F70}" type="slidenum">
              <a:rPr lang="en-US"/>
              <a:pPr/>
              <a:t>‹#›</a:t>
            </a:fld>
            <a:endParaRPr lang="en-US" dirty="0"/>
          </a:p>
        </p:txBody>
      </p:sp>
    </p:spTree>
    <p:extLst>
      <p:ext uri="{BB962C8B-B14F-4D97-AF65-F5344CB8AC3E}">
        <p14:creationId xmlns:p14="http://schemas.microsoft.com/office/powerpoint/2010/main" val="89160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79202" name="Picture 1" descr="NEW GDC Logo-small-01.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430213" y="6324600"/>
            <a:ext cx="20843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4"/>
          <p:cNvSpPr txBox="1">
            <a:spLocks noChangeArrowheads="1"/>
          </p:cNvSpPr>
          <p:nvPr/>
        </p:nvSpPr>
        <p:spPr bwMode="auto">
          <a:xfrm>
            <a:off x="6813550" y="288925"/>
            <a:ext cx="1949450" cy="246063"/>
          </a:xfrm>
          <a:prstGeom prst="rect">
            <a:avLst/>
          </a:prstGeom>
          <a:noFill/>
          <a:ln w="9525">
            <a:noFill/>
            <a:miter lim="800000"/>
            <a:headEnd/>
            <a:tailEnd/>
          </a:ln>
          <a:effectLst/>
        </p:spPr>
        <p:txBody>
          <a:bodyPr wrap="none">
            <a:spAutoFit/>
          </a:bodyPr>
          <a:lstStyle>
            <a:lvl1pPr>
              <a:defRPr sz="2000">
                <a:solidFill>
                  <a:schemeClr val="tx1"/>
                </a:solidFill>
                <a:latin typeface="Times New Roman" pitchFamily="18" charset="0"/>
                <a:ea typeface="MS PGothic" pitchFamily="34" charset="-128"/>
              </a:defRPr>
            </a:lvl1pPr>
            <a:lvl2pPr marL="37931725" indent="-37474525">
              <a:defRPr sz="2000">
                <a:solidFill>
                  <a:schemeClr val="tx1"/>
                </a:solidFill>
                <a:latin typeface="Times New Roman" pitchFamily="18" charset="0"/>
                <a:ea typeface="MS PGothic" pitchFamily="34" charset="-128"/>
              </a:defRPr>
            </a:lvl2pPr>
            <a:lvl3pPr>
              <a:defRPr sz="2000">
                <a:solidFill>
                  <a:schemeClr val="tx1"/>
                </a:solidFill>
                <a:latin typeface="Times New Roman" pitchFamily="18" charset="0"/>
                <a:ea typeface="MS PGothic" pitchFamily="34" charset="-128"/>
              </a:defRPr>
            </a:lvl3pPr>
            <a:lvl4pPr>
              <a:defRPr sz="2000">
                <a:solidFill>
                  <a:schemeClr val="tx1"/>
                </a:solidFill>
                <a:latin typeface="Times New Roman" pitchFamily="18" charset="0"/>
                <a:ea typeface="MS PGothic" pitchFamily="34" charset="-128"/>
              </a:defRPr>
            </a:lvl4pPr>
            <a:lvl5pPr>
              <a:defRPr sz="2000">
                <a:solidFill>
                  <a:schemeClr val="tx1"/>
                </a:solidFill>
                <a:latin typeface="Times New Roman" pitchFamily="18" charset="0"/>
                <a:ea typeface="MS PGothic" pitchFamily="34" charset="-128"/>
              </a:defRPr>
            </a:lvl5pPr>
            <a:lvl6pPr marL="457200" eaLnBrk="0" fontAlgn="base" hangingPunct="0">
              <a:spcBef>
                <a:spcPct val="0"/>
              </a:spcBef>
              <a:spcAft>
                <a:spcPct val="0"/>
              </a:spcAft>
              <a:defRPr sz="2000">
                <a:solidFill>
                  <a:schemeClr val="tx1"/>
                </a:solidFill>
                <a:latin typeface="Times New Roman" pitchFamily="18" charset="0"/>
                <a:ea typeface="MS PGothic" pitchFamily="34" charset="-128"/>
              </a:defRPr>
            </a:lvl6pPr>
            <a:lvl7pPr marL="914400" eaLnBrk="0" fontAlgn="base" hangingPunct="0">
              <a:spcBef>
                <a:spcPct val="0"/>
              </a:spcBef>
              <a:spcAft>
                <a:spcPct val="0"/>
              </a:spcAft>
              <a:defRPr sz="2000">
                <a:solidFill>
                  <a:schemeClr val="tx1"/>
                </a:solidFill>
                <a:latin typeface="Times New Roman" pitchFamily="18" charset="0"/>
                <a:ea typeface="MS PGothic" pitchFamily="34" charset="-128"/>
              </a:defRPr>
            </a:lvl7pPr>
            <a:lvl8pPr marL="1371600" eaLnBrk="0" fontAlgn="base" hangingPunct="0">
              <a:spcBef>
                <a:spcPct val="0"/>
              </a:spcBef>
              <a:spcAft>
                <a:spcPct val="0"/>
              </a:spcAft>
              <a:defRPr sz="2000">
                <a:solidFill>
                  <a:schemeClr val="tx1"/>
                </a:solidFill>
                <a:latin typeface="Times New Roman" pitchFamily="18" charset="0"/>
                <a:ea typeface="MS PGothic" pitchFamily="34" charset="-128"/>
              </a:defRPr>
            </a:lvl8pPr>
            <a:lvl9pPr marL="1828800" eaLnBrk="0" fontAlgn="base" hangingPunct="0">
              <a:spcBef>
                <a:spcPct val="0"/>
              </a:spcBef>
              <a:spcAft>
                <a:spcPct val="0"/>
              </a:spcAft>
              <a:defRPr sz="2000">
                <a:solidFill>
                  <a:schemeClr val="tx1"/>
                </a:solidFill>
                <a:latin typeface="Times New Roman" pitchFamily="18" charset="0"/>
                <a:ea typeface="MS PGothic" pitchFamily="34" charset="-128"/>
              </a:defRPr>
            </a:lvl9pPr>
          </a:lstStyle>
          <a:p>
            <a:pPr algn="r" eaLnBrk="1" hangingPunct="1"/>
            <a:r>
              <a:rPr lang="en-US" sz="1000" dirty="0">
                <a:solidFill>
                  <a:schemeClr val="bg1"/>
                </a:solidFill>
              </a:rPr>
              <a:t>&lt;Presentation Title/Client Name&gt;</a:t>
            </a:r>
          </a:p>
        </p:txBody>
      </p:sp>
      <p:sp>
        <p:nvSpPr>
          <p:cNvPr id="4" name="Rectangle 3"/>
          <p:cNvSpPr/>
          <p:nvPr/>
        </p:nvSpPr>
        <p:spPr>
          <a:xfrm>
            <a:off x="228600" y="228600"/>
            <a:ext cx="8686800" cy="228600"/>
          </a:xfrm>
          <a:prstGeom prst="rect">
            <a:avLst/>
          </a:prstGeom>
          <a:solidFill>
            <a:srgbClr val="77777A"/>
          </a:solidFill>
          <a:ln>
            <a:noFill/>
          </a:ln>
          <a:effectLst/>
        </p:spPr>
        <p:style>
          <a:lnRef idx="1">
            <a:schemeClr val="accent1"/>
          </a:lnRef>
          <a:fillRef idx="3">
            <a:schemeClr val="accent1"/>
          </a:fillRef>
          <a:effectRef idx="2">
            <a:schemeClr val="accent1"/>
          </a:effectRef>
          <a:fontRef idx="minor">
            <a:schemeClr val="lt1"/>
          </a:fontRef>
        </p:style>
      </p:sp>
      <p:sp>
        <p:nvSpPr>
          <p:cNvPr id="5" name="Rectangle 4"/>
          <p:cNvSpPr/>
          <p:nvPr/>
        </p:nvSpPr>
        <p:spPr>
          <a:xfrm>
            <a:off x="6019800" y="228600"/>
            <a:ext cx="2895600" cy="228600"/>
          </a:xfrm>
          <a:prstGeom prst="rect">
            <a:avLst/>
          </a:prstGeom>
          <a:solidFill>
            <a:srgbClr val="4C96D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en-US" sz="2000" dirty="0">
              <a:solidFill>
                <a:srgbClr val="FFFFFF"/>
              </a:solidFill>
              <a:latin typeface="Arial" charset="0"/>
              <a:ea typeface="MS PGothic" pitchFamily="34" charset="-128"/>
            </a:endParaRPr>
          </a:p>
        </p:txBody>
      </p:sp>
      <p:sp>
        <p:nvSpPr>
          <p:cNvPr id="6" name="Rectangle 5"/>
          <p:cNvSpPr/>
          <p:nvPr/>
        </p:nvSpPr>
        <p:spPr>
          <a:xfrm>
            <a:off x="228600" y="228600"/>
            <a:ext cx="1066800" cy="228600"/>
          </a:xfrm>
          <a:prstGeom prst="rect">
            <a:avLst/>
          </a:prstGeom>
          <a:solidFill>
            <a:srgbClr val="B63A2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endParaRPr lang="en-US" sz="2000" dirty="0">
              <a:solidFill>
                <a:srgbClr val="FFFFFF"/>
              </a:solidFill>
              <a:latin typeface="Arial" charset="0"/>
              <a:ea typeface="MS PGothic" pitchFamily="34" charset="-128"/>
            </a:endParaRPr>
          </a:p>
        </p:txBody>
      </p:sp>
      <p:sp>
        <p:nvSpPr>
          <p:cNvPr id="7" name="Slide Number Placeholder 6"/>
          <p:cNvSpPr>
            <a:spLocks noGrp="1" noChangeArrowheads="1"/>
          </p:cNvSpPr>
          <p:nvPr>
            <p:ph type="sldNum" sz="quarter" idx="4"/>
          </p:nvPr>
        </p:nvSpPr>
        <p:spPr bwMode="auto">
          <a:xfrm>
            <a:off x="6553200" y="6453188"/>
            <a:ext cx="2133600" cy="33813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fld id="{916A01BA-39A4-488A-8BBE-035062D2A8B0}" type="slidenum">
              <a:rPr lang="en-US"/>
              <a:pPr/>
              <a:t>‹#›</a:t>
            </a:fld>
            <a:endParaRPr lang="en-US" dirty="0"/>
          </a:p>
        </p:txBody>
      </p:sp>
      <p:sp>
        <p:nvSpPr>
          <p:cNvPr id="138242" name="Rectangle 2"/>
          <p:cNvSpPr>
            <a:spLocks noGrp="1" noChangeArrowheads="1"/>
          </p:cNvSpPr>
          <p:nvPr>
            <p:ph type="title" idx="4294967295"/>
          </p:nvPr>
        </p:nvSpPr>
        <p:spPr>
          <a:xfrm>
            <a:off x="457200" y="914400"/>
            <a:ext cx="8229600" cy="712788"/>
          </a:xfrm>
          <a:prstGeom prst="rect">
            <a:avLst/>
          </a:prstGeom>
        </p:spPr>
        <p:txBody>
          <a:bodyPr vert="horz" wrap="square" lIns="91440" tIns="18288" rIns="91440" bIns="0" numCol="1" anchor="t" anchorCtr="0" compatLnSpc="1">
            <a:prstTxWarp prst="textNoShape">
              <a:avLst/>
            </a:prstTxWarp>
          </a:bodyPr>
          <a:lstStyle/>
          <a:p>
            <a:pPr lvl="0"/>
            <a:endParaRPr lang="en-US" smtClean="0"/>
          </a:p>
        </p:txBody>
      </p:sp>
      <p:sp>
        <p:nvSpPr>
          <p:cNvPr id="179209" name="Rectangle 9"/>
          <p:cNvSpPr>
            <a:spLocks noGrp="1" noChangeArrowheads="1"/>
          </p:cNvSpPr>
          <p:nvPr>
            <p:ph type="title"/>
          </p:nvPr>
        </p:nvSpPr>
        <p:spPr bwMode="auto">
          <a:xfrm>
            <a:off x="457200" y="7620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8288" rIns="91440" bIns="0" numCol="1" anchor="t" anchorCtr="0" compatLnSpc="1">
            <a:prstTxWarp prst="textNoShape">
              <a:avLst/>
            </a:prstTxWarp>
          </a:bodyPr>
          <a:lstStyle/>
          <a:p>
            <a:pPr lvl="0"/>
            <a:r>
              <a:rPr lang="en-US" smtClean="0"/>
              <a:t>&lt;Title&gt; Sample text - 26pt, black</a:t>
            </a:r>
            <a:br>
              <a:rPr lang="en-US" smtClean="0"/>
            </a:br>
            <a:endParaRPr lang="en-US" smtClean="0"/>
          </a:p>
        </p:txBody>
      </p:sp>
      <p:sp>
        <p:nvSpPr>
          <p:cNvPr id="179212" name="Text Box 12"/>
          <p:cNvSpPr txBox="1">
            <a:spLocks noChangeArrowheads="1"/>
          </p:cNvSpPr>
          <p:nvPr/>
        </p:nvSpPr>
        <p:spPr bwMode="auto">
          <a:xfrm>
            <a:off x="457200" y="1752600"/>
            <a:ext cx="1508125" cy="150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nSpc>
                <a:spcPts val="2700"/>
              </a:lnSpc>
              <a:spcBef>
                <a:spcPct val="50000"/>
              </a:spcBef>
            </a:pPr>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hf hdr="0" ftr="0" dt="0"/>
  <p:txStyles>
    <p:titleStyle>
      <a:lvl1pPr algn="l" defTabSz="457200" rtl="0" eaLnBrk="0" fontAlgn="base" hangingPunct="0">
        <a:spcBef>
          <a:spcPct val="0"/>
        </a:spcBef>
        <a:spcAft>
          <a:spcPct val="0"/>
        </a:spcAft>
        <a:defRPr sz="2600">
          <a:solidFill>
            <a:schemeClr val="bg2"/>
          </a:solidFill>
          <a:latin typeface="+mj-lt"/>
          <a:ea typeface="+mj-ea"/>
          <a:cs typeface="+mj-cs"/>
        </a:defRPr>
      </a:lvl1pPr>
      <a:lvl2pPr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2pPr>
      <a:lvl3pPr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3pPr>
      <a:lvl4pPr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4pPr>
      <a:lvl5pPr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5pPr>
      <a:lvl6pPr marL="457200"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6pPr>
      <a:lvl7pPr marL="914400"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7pPr>
      <a:lvl8pPr marL="1371600"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8pPr>
      <a:lvl9pPr marL="1828800" algn="l" defTabSz="457200" rtl="0" eaLnBrk="0" fontAlgn="base" hangingPunct="0">
        <a:spcBef>
          <a:spcPct val="0"/>
        </a:spcBef>
        <a:spcAft>
          <a:spcPct val="0"/>
        </a:spcAft>
        <a:defRPr sz="2600">
          <a:solidFill>
            <a:schemeClr val="bg2"/>
          </a:solidFill>
          <a:latin typeface="Times New Roman" pitchFamily="18" charset="0"/>
          <a:cs typeface="Times New Roman" pitchFamily="18" charset="0"/>
        </a:defRPr>
      </a:lvl9pPr>
    </p:titleStyle>
    <p:bodyStyle>
      <a:lvl1pPr marL="342900" indent="-342900" algn="l" defTabSz="457200" rtl="0" eaLnBrk="0" fontAlgn="base" hangingPunct="0">
        <a:spcBef>
          <a:spcPct val="20000"/>
        </a:spcBef>
        <a:spcAft>
          <a:spcPct val="0"/>
        </a:spcAft>
        <a:buFont typeface="Arial" charset="0"/>
        <a:buChar char="•"/>
        <a:defRPr sz="2000">
          <a:solidFill>
            <a:srgbClr val="8A8A8D"/>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000">
          <a:solidFill>
            <a:srgbClr val="8A8A8D"/>
          </a:solidFill>
          <a:latin typeface="+mn-lt"/>
          <a:cs typeface="+mn-cs"/>
        </a:defRPr>
      </a:lvl2pPr>
      <a:lvl3pPr marL="1143000" indent="-228600" algn="l" defTabSz="457200" rtl="0" eaLnBrk="0" fontAlgn="base" hangingPunct="0">
        <a:spcBef>
          <a:spcPct val="20000"/>
        </a:spcBef>
        <a:spcAft>
          <a:spcPct val="0"/>
        </a:spcAft>
        <a:buFont typeface="Arial" charset="0"/>
        <a:buChar char="•"/>
        <a:defRPr sz="2000">
          <a:solidFill>
            <a:srgbClr val="8A8A8D"/>
          </a:solidFill>
          <a:latin typeface="+mn-lt"/>
          <a:cs typeface="+mn-cs"/>
        </a:defRPr>
      </a:lvl3pPr>
      <a:lvl4pPr marL="1600200" indent="-228600" algn="l" defTabSz="457200" rtl="0" eaLnBrk="0" fontAlgn="base" hangingPunct="0">
        <a:spcBef>
          <a:spcPct val="20000"/>
        </a:spcBef>
        <a:spcAft>
          <a:spcPct val="0"/>
        </a:spcAft>
        <a:buFont typeface="Arial" charset="0"/>
        <a:buChar char="–"/>
        <a:defRPr sz="2000">
          <a:solidFill>
            <a:srgbClr val="8A8A8D"/>
          </a:solidFill>
          <a:latin typeface="+mn-lt"/>
          <a:cs typeface="+mn-cs"/>
        </a:defRPr>
      </a:lvl4pPr>
      <a:lvl5pPr marL="2057400" indent="-228600" algn="l" defTabSz="457200" rtl="0" eaLnBrk="0" fontAlgn="base" hangingPunct="0">
        <a:spcBef>
          <a:spcPct val="20000"/>
        </a:spcBef>
        <a:spcAft>
          <a:spcPct val="0"/>
        </a:spcAft>
        <a:buFont typeface="Arial" charset="0"/>
        <a:buChar char="»"/>
        <a:defRPr sz="2000">
          <a:solidFill>
            <a:srgbClr val="8A8A8D"/>
          </a:solidFill>
          <a:latin typeface="+mn-lt"/>
          <a:cs typeface="+mn-cs"/>
        </a:defRPr>
      </a:lvl5pPr>
      <a:lvl6pPr marL="2514600" indent="-228600" algn="l" defTabSz="457200" rtl="0" eaLnBrk="0" fontAlgn="base" hangingPunct="0">
        <a:spcBef>
          <a:spcPct val="20000"/>
        </a:spcBef>
        <a:spcAft>
          <a:spcPct val="0"/>
        </a:spcAft>
        <a:buFont typeface="Arial" charset="0"/>
        <a:buChar char="»"/>
        <a:defRPr sz="2000">
          <a:solidFill>
            <a:srgbClr val="8A8A8D"/>
          </a:solidFill>
          <a:latin typeface="+mn-lt"/>
          <a:cs typeface="+mn-cs"/>
        </a:defRPr>
      </a:lvl6pPr>
      <a:lvl7pPr marL="2971800" indent="-228600" algn="l" defTabSz="457200" rtl="0" eaLnBrk="0" fontAlgn="base" hangingPunct="0">
        <a:spcBef>
          <a:spcPct val="20000"/>
        </a:spcBef>
        <a:spcAft>
          <a:spcPct val="0"/>
        </a:spcAft>
        <a:buFont typeface="Arial" charset="0"/>
        <a:buChar char="»"/>
        <a:defRPr sz="2000">
          <a:solidFill>
            <a:srgbClr val="8A8A8D"/>
          </a:solidFill>
          <a:latin typeface="+mn-lt"/>
          <a:cs typeface="+mn-cs"/>
        </a:defRPr>
      </a:lvl7pPr>
      <a:lvl8pPr marL="3429000" indent="-228600" algn="l" defTabSz="457200" rtl="0" eaLnBrk="0" fontAlgn="base" hangingPunct="0">
        <a:spcBef>
          <a:spcPct val="20000"/>
        </a:spcBef>
        <a:spcAft>
          <a:spcPct val="0"/>
        </a:spcAft>
        <a:buFont typeface="Arial" charset="0"/>
        <a:buChar char="»"/>
        <a:defRPr sz="2000">
          <a:solidFill>
            <a:srgbClr val="8A8A8D"/>
          </a:solidFill>
          <a:latin typeface="+mn-lt"/>
          <a:cs typeface="+mn-cs"/>
        </a:defRPr>
      </a:lvl8pPr>
      <a:lvl9pPr marL="3886200" indent="-228600" algn="l" defTabSz="457200" rtl="0" eaLnBrk="0" fontAlgn="base" hangingPunct="0">
        <a:spcBef>
          <a:spcPct val="20000"/>
        </a:spcBef>
        <a:spcAft>
          <a:spcPct val="0"/>
        </a:spcAft>
        <a:buFont typeface="Arial" charset="0"/>
        <a:buChar char="»"/>
        <a:defRPr sz="2000">
          <a:solidFill>
            <a:srgbClr val="8A8A8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6"/>
          <p:cNvSpPr>
            <a:spLocks noGrp="1" noChangeArrowheads="1"/>
          </p:cNvSpPr>
          <p:nvPr>
            <p:ph type="sldNum" sz="quarter" idx="4"/>
          </p:nvPr>
        </p:nvSpPr>
        <p:spPr bwMode="auto">
          <a:xfrm>
            <a:off x="6553200" y="6453188"/>
            <a:ext cx="2133600" cy="33813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fld id="{047F7E44-D33A-4AE4-8A15-D2ED37223D6B}" type="slidenum">
              <a:rPr lang="en-US"/>
              <a:pPr/>
              <a:t>‹#›</a:t>
            </a:fld>
            <a:endParaRPr lang="en-US" dirty="0"/>
          </a:p>
        </p:txBody>
      </p:sp>
      <p:sp>
        <p:nvSpPr>
          <p:cNvPr id="138242" name="Rectangle 2"/>
          <p:cNvSpPr>
            <a:spLocks noGrp="1" noChangeArrowheads="1"/>
          </p:cNvSpPr>
          <p:nvPr>
            <p:ph type="title" idx="4294967295"/>
          </p:nvPr>
        </p:nvSpPr>
        <p:spPr>
          <a:xfrm>
            <a:off x="457200" y="914400"/>
            <a:ext cx="8229600" cy="712788"/>
          </a:xfrm>
          <a:prstGeom prst="rect">
            <a:avLst/>
          </a:prstGeom>
        </p:spPr>
        <p:txBody>
          <a:bodyPr vert="horz" wrap="square" lIns="91440" tIns="18288" rIns="91440" bIns="0" numCol="1" anchor="t" anchorCtr="0" compatLnSpc="1">
            <a:prstTxWarp prst="textNoShape">
              <a:avLst/>
            </a:prstTxWarp>
          </a:bodyPr>
          <a:lstStyle/>
          <a:p>
            <a:pPr lvl="0"/>
            <a:endParaRPr lang="en-US" smtClean="0"/>
          </a:p>
        </p:txBody>
      </p:sp>
      <p:sp>
        <p:nvSpPr>
          <p:cNvPr id="34826" name="Rectangle 10"/>
          <p:cNvSpPr>
            <a:spLocks noGrp="1" noChangeArrowheads="1"/>
          </p:cNvSpPr>
          <p:nvPr>
            <p:ph type="title"/>
          </p:nvPr>
        </p:nvSpPr>
        <p:spPr bwMode="auto">
          <a:xfrm>
            <a:off x="457200" y="7620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8288" rIns="91440" bIns="0" numCol="1" anchor="t" anchorCtr="0" compatLnSpc="1">
            <a:prstTxWarp prst="textNoShape">
              <a:avLst/>
            </a:prstTxWarp>
          </a:bodyPr>
          <a:lstStyle/>
          <a:p>
            <a:pPr lvl="0"/>
            <a:r>
              <a:rPr lang="en-US" smtClean="0"/>
              <a:t>&lt;Title&gt; Sample text - 26pt, black</a:t>
            </a:r>
            <a:br>
              <a:rPr lang="en-US" smtClean="0"/>
            </a:br>
            <a:endParaRPr lang="en-US" smtClean="0"/>
          </a:p>
        </p:txBody>
      </p:sp>
      <p:sp>
        <p:nvSpPr>
          <p:cNvPr id="34827" name="Rectangle 11"/>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27" r:id="rId1"/>
    <p:sldLayoutId id="2147483840" r:id="rId2"/>
  </p:sldLayoutIdLst>
  <p:hf hdr="0" ftr="0" dt="0"/>
  <p:txStyles>
    <p:titleStyle>
      <a:lvl1pPr algn="l" defTabSz="457200" rtl="0" eaLnBrk="0" fontAlgn="base" hangingPunct="0">
        <a:spcBef>
          <a:spcPct val="0"/>
        </a:spcBef>
        <a:spcAft>
          <a:spcPct val="0"/>
        </a:spcAft>
        <a:defRPr sz="2600" kern="1200" spc="90">
          <a:solidFill>
            <a:schemeClr val="bg2"/>
          </a:solidFill>
          <a:latin typeface="+mj-lt"/>
          <a:ea typeface="+mj-ea"/>
          <a:cs typeface="+mj-cs"/>
        </a:defRPr>
      </a:lvl1pPr>
      <a:lvl2pPr algn="l" defTabSz="457200" rtl="0" eaLnBrk="0" fontAlgn="base" hangingPunct="0">
        <a:spcBef>
          <a:spcPct val="0"/>
        </a:spcBef>
        <a:spcAft>
          <a:spcPct val="0"/>
        </a:spcAft>
        <a:defRPr sz="2600">
          <a:solidFill>
            <a:schemeClr val="bg2"/>
          </a:solidFill>
          <a:latin typeface="Times New Roman" pitchFamily="18" charset="0"/>
          <a:ea typeface="Times New Roman" charset="0"/>
          <a:cs typeface="Times New Roman" pitchFamily="18" charset="0"/>
        </a:defRPr>
      </a:lvl2pPr>
      <a:lvl3pPr algn="l" defTabSz="457200" rtl="0" eaLnBrk="0" fontAlgn="base" hangingPunct="0">
        <a:spcBef>
          <a:spcPct val="0"/>
        </a:spcBef>
        <a:spcAft>
          <a:spcPct val="0"/>
        </a:spcAft>
        <a:defRPr sz="2600">
          <a:solidFill>
            <a:schemeClr val="bg2"/>
          </a:solidFill>
          <a:latin typeface="Times New Roman" pitchFamily="18" charset="0"/>
          <a:ea typeface="Times New Roman" charset="0"/>
          <a:cs typeface="Times New Roman" pitchFamily="18" charset="0"/>
        </a:defRPr>
      </a:lvl3pPr>
      <a:lvl4pPr algn="l" defTabSz="457200" rtl="0" eaLnBrk="0" fontAlgn="base" hangingPunct="0">
        <a:spcBef>
          <a:spcPct val="0"/>
        </a:spcBef>
        <a:spcAft>
          <a:spcPct val="0"/>
        </a:spcAft>
        <a:defRPr sz="2600">
          <a:solidFill>
            <a:schemeClr val="bg2"/>
          </a:solidFill>
          <a:latin typeface="Times New Roman" pitchFamily="18" charset="0"/>
          <a:ea typeface="Times New Roman" charset="0"/>
          <a:cs typeface="Times New Roman" pitchFamily="18" charset="0"/>
        </a:defRPr>
      </a:lvl4pPr>
      <a:lvl5pPr algn="l" defTabSz="457200" rtl="0" eaLnBrk="0" fontAlgn="base" hangingPunct="0">
        <a:spcBef>
          <a:spcPct val="0"/>
        </a:spcBef>
        <a:spcAft>
          <a:spcPct val="0"/>
        </a:spcAft>
        <a:defRPr sz="2600">
          <a:solidFill>
            <a:schemeClr val="bg2"/>
          </a:solidFill>
          <a:latin typeface="Times New Roman" pitchFamily="18" charset="0"/>
          <a:ea typeface="Times New Roman" charset="0"/>
          <a:cs typeface="Times New Roman" pitchFamily="18" charset="0"/>
        </a:defRPr>
      </a:lvl5pPr>
      <a:lvl6pPr marL="685800" algn="l" defTabSz="457200" rtl="0" fontAlgn="base">
        <a:spcBef>
          <a:spcPct val="0"/>
        </a:spcBef>
        <a:spcAft>
          <a:spcPct val="0"/>
        </a:spcAft>
        <a:defRPr sz="2600">
          <a:solidFill>
            <a:srgbClr val="7F7F7F"/>
          </a:solidFill>
          <a:latin typeface="Times New Roman" pitchFamily="18" charset="0"/>
          <a:cs typeface="Times New Roman" pitchFamily="18" charset="0"/>
        </a:defRPr>
      </a:lvl6pPr>
      <a:lvl7pPr marL="1143000" algn="l" defTabSz="457200" rtl="0" fontAlgn="base">
        <a:spcBef>
          <a:spcPct val="0"/>
        </a:spcBef>
        <a:spcAft>
          <a:spcPct val="0"/>
        </a:spcAft>
        <a:defRPr sz="2600">
          <a:solidFill>
            <a:srgbClr val="7F7F7F"/>
          </a:solidFill>
          <a:latin typeface="Times New Roman" pitchFamily="18" charset="0"/>
          <a:cs typeface="Times New Roman" pitchFamily="18" charset="0"/>
        </a:defRPr>
      </a:lvl7pPr>
      <a:lvl8pPr marL="1600200" algn="l" defTabSz="457200" rtl="0" fontAlgn="base">
        <a:spcBef>
          <a:spcPct val="0"/>
        </a:spcBef>
        <a:spcAft>
          <a:spcPct val="0"/>
        </a:spcAft>
        <a:defRPr sz="2600">
          <a:solidFill>
            <a:srgbClr val="7F7F7F"/>
          </a:solidFill>
          <a:latin typeface="Times New Roman" pitchFamily="18" charset="0"/>
          <a:cs typeface="Times New Roman" pitchFamily="18" charset="0"/>
        </a:defRPr>
      </a:lvl8pPr>
      <a:lvl9pPr marL="2057400" algn="l" defTabSz="457200" rtl="0" fontAlgn="base">
        <a:spcBef>
          <a:spcPct val="0"/>
        </a:spcBef>
        <a:spcAft>
          <a:spcPct val="0"/>
        </a:spcAft>
        <a:defRPr sz="2600">
          <a:solidFill>
            <a:srgbClr val="7F7F7F"/>
          </a:solidFill>
          <a:latin typeface="Times New Roman" pitchFamily="18" charset="0"/>
          <a:cs typeface="Times New Roman" pitchFamily="18" charset="0"/>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6E6E6E"/>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000" kern="1200">
          <a:solidFill>
            <a:srgbClr val="6E6E6E"/>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000" kern="1200">
          <a:solidFill>
            <a:srgbClr val="6E6E6E"/>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rgbClr val="6E6E6E"/>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rgbClr val="6E6E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www.arb.ca.gov/climatechange"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mailto:tmchenry@gibsondunn.co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ctrTitle"/>
          </p:nvPr>
        </p:nvSpPr>
        <p:spPr/>
        <p:txBody>
          <a:bodyPr/>
          <a:lstStyle/>
          <a:p>
            <a:pPr>
              <a:lnSpc>
                <a:spcPts val="4300"/>
              </a:lnSpc>
            </a:pPr>
            <a:r>
              <a:rPr lang="en-US" dirty="0" smtClean="0"/>
              <a:t/>
            </a:r>
            <a:br>
              <a:rPr lang="en-US" dirty="0" smtClean="0"/>
            </a:br>
            <a:r>
              <a:rPr lang="en-US" dirty="0"/>
              <a:t/>
            </a:r>
            <a:br>
              <a:rPr lang="en-US" dirty="0"/>
            </a:br>
            <a:r>
              <a:rPr lang="en-US" dirty="0" smtClean="0"/>
              <a:t/>
            </a:r>
            <a:br>
              <a:rPr lang="en-US" dirty="0" smtClean="0"/>
            </a:br>
            <a:r>
              <a:rPr lang="en-US" dirty="0" smtClean="0"/>
              <a:t>CALIFORNIA CAP-AND-TRADE WORKSHOP</a:t>
            </a:r>
            <a:br>
              <a:rPr lang="en-US" dirty="0" smtClean="0"/>
            </a:br>
            <a:r>
              <a:rPr lang="en-US" dirty="0" smtClean="0"/>
              <a:t/>
            </a:r>
            <a:br>
              <a:rPr lang="en-US" dirty="0" smtClean="0"/>
            </a:br>
            <a:r>
              <a:rPr lang="en-US" dirty="0" smtClean="0"/>
              <a:t>LITIGATION UPDATE</a:t>
            </a:r>
            <a:r>
              <a:rPr lang="en-US" sz="3200" dirty="0" smtClean="0"/>
              <a:t/>
            </a:r>
            <a:br>
              <a:rPr lang="en-US" sz="3200" dirty="0" smtClean="0"/>
            </a:br>
            <a:r>
              <a:rPr lang="en-US" sz="3200" dirty="0" smtClean="0"/>
              <a:t/>
            </a:r>
            <a:br>
              <a:rPr lang="en-US" sz="3200" dirty="0" smtClean="0"/>
            </a:br>
            <a:r>
              <a:rPr lang="en-US" dirty="0" smtClean="0"/>
              <a:t>June 21, 2011</a:t>
            </a:r>
            <a:r>
              <a:rPr lang="en-US" sz="3200" dirty="0"/>
              <a:t/>
            </a:r>
            <a:br>
              <a:rPr lang="en-US" sz="3200" dirty="0"/>
            </a:br>
            <a:r>
              <a:rPr lang="en-US" sz="1100" dirty="0"/>
              <a:t/>
            </a:r>
            <a:br>
              <a:rPr lang="en-US" sz="1100" dirty="0"/>
            </a:br>
            <a:r>
              <a:rPr lang="en-US" dirty="0"/>
              <a:t>	</a:t>
            </a:r>
          </a:p>
        </p:txBody>
      </p:sp>
      <p:sp>
        <p:nvSpPr>
          <p:cNvPr id="3" name="TextBox 2"/>
          <p:cNvSpPr txBox="1"/>
          <p:nvPr/>
        </p:nvSpPr>
        <p:spPr bwMode="auto">
          <a:xfrm>
            <a:off x="2133600" y="4013537"/>
            <a:ext cx="4876800" cy="1015663"/>
          </a:xfrm>
          <a:prstGeom prst="rect">
            <a:avLst/>
          </a:prstGeom>
          <a:noFill/>
          <a:ln w="9525">
            <a:noFill/>
            <a:miter lim="800000"/>
            <a:headEnd/>
            <a:tailEnd/>
          </a:ln>
        </p:spPr>
        <p:txBody>
          <a:bodyPr wrap="square" rtlCol="0">
            <a:prstTxWarp prst="textNoShape">
              <a:avLst/>
            </a:prstTxWarp>
            <a:spAutoFit/>
          </a:bodyPr>
          <a:lstStyle/>
          <a:p>
            <a:pPr algn="ctr">
              <a:spcAft>
                <a:spcPts val="0"/>
              </a:spcAft>
            </a:pPr>
            <a:r>
              <a:rPr lang="en-US" sz="1600" dirty="0" smtClean="0">
                <a:latin typeface="Arial" pitchFamily="34" charset="0"/>
                <a:cs typeface="Arial" pitchFamily="34" charset="0"/>
              </a:rPr>
              <a:t>Thomas J.P. McHenry</a:t>
            </a:r>
          </a:p>
          <a:p>
            <a:pPr algn="ctr">
              <a:spcAft>
                <a:spcPts val="0"/>
              </a:spcAft>
            </a:pPr>
            <a:r>
              <a:rPr lang="en-US" sz="1100" dirty="0" smtClean="0">
                <a:latin typeface="Arial" pitchFamily="34" charset="0"/>
                <a:cs typeface="Arial" pitchFamily="34" charset="0"/>
              </a:rPr>
              <a:t>333 South Grand Avenue</a:t>
            </a:r>
          </a:p>
          <a:p>
            <a:pPr algn="ctr">
              <a:spcAft>
                <a:spcPts val="0"/>
              </a:spcAft>
            </a:pPr>
            <a:r>
              <a:rPr lang="en-US" sz="1100" dirty="0" smtClean="0">
                <a:latin typeface="Arial" pitchFamily="34" charset="0"/>
                <a:cs typeface="Arial" pitchFamily="34" charset="0"/>
              </a:rPr>
              <a:t>Los Angeles, California 90071</a:t>
            </a:r>
          </a:p>
          <a:p>
            <a:pPr algn="ctr">
              <a:spcAft>
                <a:spcPts val="0"/>
              </a:spcAft>
            </a:pPr>
            <a:r>
              <a:rPr lang="en-US" sz="1100" dirty="0" smtClean="0">
                <a:latin typeface="Arial" pitchFamily="34" charset="0"/>
                <a:cs typeface="Arial" pitchFamily="34" charset="0"/>
              </a:rPr>
              <a:t>TMcHenry@gibsondunn.com</a:t>
            </a:r>
          </a:p>
          <a:p>
            <a:pPr algn="ctr">
              <a:spcAft>
                <a:spcPts val="0"/>
              </a:spcAft>
            </a:pPr>
            <a:r>
              <a:rPr lang="en-US" sz="1100" dirty="0">
                <a:latin typeface="Arial" pitchFamily="34" charset="0"/>
                <a:cs typeface="Arial" pitchFamily="34" charset="0"/>
              </a:rPr>
              <a:t>(213) 229-7135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What AIR Court Did </a:t>
            </a:r>
            <a:r>
              <a:rPr lang="en-US" u="sng" dirty="0" smtClean="0">
                <a:solidFill>
                  <a:schemeClr val="bg2"/>
                </a:solidFill>
              </a:rPr>
              <a:t>Not</a:t>
            </a:r>
            <a:r>
              <a:rPr lang="en-US" dirty="0" smtClean="0">
                <a:solidFill>
                  <a:schemeClr val="bg2"/>
                </a:solidFill>
              </a:rPr>
              <a:t> Do…</a:t>
            </a:r>
            <a:endParaRPr lang="en-US" dirty="0">
              <a:solidFill>
                <a:schemeClr val="bg2"/>
              </a:solidFill>
            </a:endParaRPr>
          </a:p>
        </p:txBody>
      </p:sp>
      <p:sp>
        <p:nvSpPr>
          <p:cNvPr id="3" name="Content Placeholder 2"/>
          <p:cNvSpPr>
            <a:spLocks noGrp="1"/>
          </p:cNvSpPr>
          <p:nvPr>
            <p:ph idx="1"/>
          </p:nvPr>
        </p:nvSpPr>
        <p:spPr/>
        <p:txBody>
          <a:bodyPr/>
          <a:lstStyle/>
          <a:p>
            <a:endParaRPr lang="en-US" dirty="0" smtClean="0"/>
          </a:p>
          <a:p>
            <a:pPr marL="0" indent="0">
              <a:buNone/>
            </a:pPr>
            <a:r>
              <a:rPr lang="en-US" dirty="0" smtClean="0"/>
              <a:t>AIR Court did </a:t>
            </a:r>
            <a:r>
              <a:rPr lang="en-US" u="sng" dirty="0" smtClean="0"/>
              <a:t>not</a:t>
            </a:r>
            <a:r>
              <a:rPr lang="en-US" dirty="0" smtClean="0"/>
              <a:t> do any of the following:</a:t>
            </a:r>
            <a:br>
              <a:rPr lang="en-US" dirty="0" smtClean="0"/>
            </a:br>
            <a:endParaRPr lang="en-US" dirty="0"/>
          </a:p>
          <a:p>
            <a:r>
              <a:rPr lang="en-US" dirty="0" smtClean="0"/>
              <a:t>Allow a challenge to the “fundamental legitimacy” of ARB’s Scoping Plan</a:t>
            </a:r>
          </a:p>
          <a:p>
            <a:r>
              <a:rPr lang="en-US" dirty="0" smtClean="0"/>
              <a:t>Prohibit use of a statewide emission limit as target</a:t>
            </a:r>
          </a:p>
          <a:p>
            <a:r>
              <a:rPr lang="en-US" dirty="0" smtClean="0"/>
              <a:t>Prevent use of the “Cost of a Bundle of Strategies” approach to determine cost-effectiveness</a:t>
            </a:r>
          </a:p>
          <a:p>
            <a:r>
              <a:rPr lang="en-US" dirty="0" smtClean="0"/>
              <a:t>Disallow exclusion of agricultural sector</a:t>
            </a:r>
          </a:p>
          <a:p>
            <a:r>
              <a:rPr lang="en-US" dirty="0" smtClean="0"/>
              <a:t>Invalidate regulation of the industrial sector through cap-and-trade</a:t>
            </a:r>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10</a:t>
            </a:fld>
            <a:endParaRPr lang="en-US" dirty="0"/>
          </a:p>
        </p:txBody>
      </p:sp>
    </p:spTree>
    <p:extLst>
      <p:ext uri="{BB962C8B-B14F-4D97-AF65-F5344CB8AC3E}">
        <p14:creationId xmlns:p14="http://schemas.microsoft.com/office/powerpoint/2010/main" val="2365851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Overall Approval of </a:t>
            </a:r>
            <a:r>
              <a:rPr lang="en-US" dirty="0" smtClean="0">
                <a:solidFill>
                  <a:schemeClr val="bg2"/>
                </a:solidFill>
              </a:rPr>
              <a:t>ARB Regulatory Approach</a:t>
            </a:r>
            <a:endParaRPr lang="en-US" dirty="0">
              <a:solidFill>
                <a:schemeClr val="bg2"/>
              </a:solidFill>
            </a:endParaRPr>
          </a:p>
        </p:txBody>
      </p:sp>
      <p:sp>
        <p:nvSpPr>
          <p:cNvPr id="3" name="Content Placeholder 2"/>
          <p:cNvSpPr>
            <a:spLocks noGrp="1"/>
          </p:cNvSpPr>
          <p:nvPr>
            <p:ph idx="1"/>
          </p:nvPr>
        </p:nvSpPr>
        <p:spPr/>
        <p:txBody>
          <a:bodyPr/>
          <a:lstStyle/>
          <a:p>
            <a:r>
              <a:rPr lang="en-US" u="sng" dirty="0" smtClean="0"/>
              <a:t>Control Measures</a:t>
            </a:r>
            <a:r>
              <a:rPr lang="en-US" dirty="0" smtClean="0"/>
              <a:t> – ARB has substantial discretion and flexibility to determine the mix of measures needed to facilitate the achievement of GHG reductions</a:t>
            </a:r>
          </a:p>
          <a:p>
            <a:r>
              <a:rPr lang="en-US" u="sng" dirty="0" smtClean="0"/>
              <a:t>Comparison to Direct Regulation</a:t>
            </a:r>
            <a:r>
              <a:rPr lang="en-US" dirty="0" smtClean="0"/>
              <a:t> – AB 32 does not require that ARB must demonstrate that cap-and-trade will result in same reductions as direct regulation</a:t>
            </a:r>
          </a:p>
          <a:p>
            <a:r>
              <a:rPr lang="en-US" u="sng" dirty="0" smtClean="0"/>
              <a:t>Choice of Cap-and Trade</a:t>
            </a:r>
            <a:r>
              <a:rPr lang="en-US" dirty="0" smtClean="0"/>
              <a:t> – ARB may “choose” cap-and-trade as the primary methodology</a:t>
            </a:r>
          </a:p>
          <a:p>
            <a:r>
              <a:rPr lang="en-US" u="sng" dirty="0" smtClean="0"/>
              <a:t>Public Health</a:t>
            </a:r>
            <a:r>
              <a:rPr lang="en-US" dirty="0" smtClean="0"/>
              <a:t> – “While there may be flaws in the analyses, Petitioners fall short of demonstrating that ARB was arbitrary and capricious…”</a:t>
            </a:r>
          </a:p>
          <a:p>
            <a:r>
              <a:rPr lang="en-US" u="sng" dirty="0" smtClean="0"/>
              <a:t>Other GHG Reduction Programs</a:t>
            </a:r>
            <a:r>
              <a:rPr lang="en-US" dirty="0" smtClean="0"/>
              <a:t> – Determination of “relevance” may be overbroad, but sufficient evidence that ARB met its responsibilities</a:t>
            </a:r>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11</a:t>
            </a:fld>
            <a:endParaRPr lang="en-US" dirty="0"/>
          </a:p>
        </p:txBody>
      </p:sp>
    </p:spTree>
    <p:extLst>
      <p:ext uri="{BB962C8B-B14F-4D97-AF65-F5344CB8AC3E}">
        <p14:creationId xmlns:p14="http://schemas.microsoft.com/office/powerpoint/2010/main" val="183980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CEQA Review</a:t>
            </a:r>
            <a:endParaRPr lang="en-US" dirty="0">
              <a:solidFill>
                <a:schemeClr val="bg2"/>
              </a:solidFill>
            </a:endParaRPr>
          </a:p>
        </p:txBody>
      </p:sp>
      <p:sp>
        <p:nvSpPr>
          <p:cNvPr id="3" name="Content Placeholder 2"/>
          <p:cNvSpPr>
            <a:spLocks noGrp="1"/>
          </p:cNvSpPr>
          <p:nvPr>
            <p:ph idx="1"/>
          </p:nvPr>
        </p:nvSpPr>
        <p:spPr/>
        <p:txBody>
          <a:bodyPr/>
          <a:lstStyle/>
          <a:p>
            <a:r>
              <a:rPr lang="en-US" u="sng" dirty="0" smtClean="0"/>
              <a:t>LCFS</a:t>
            </a:r>
            <a:r>
              <a:rPr lang="en-US" dirty="0" smtClean="0"/>
              <a:t> – Scoping Plan properly describes the environmental consequences of the LCFS program but defers site-specific impacts to LCFS rulemaking</a:t>
            </a:r>
          </a:p>
          <a:p>
            <a:r>
              <a:rPr lang="en-US" u="sng" dirty="0" smtClean="0"/>
              <a:t>Localized Impacts (Hot Spots)</a:t>
            </a:r>
            <a:r>
              <a:rPr lang="en-US" dirty="0" smtClean="0"/>
              <a:t> – Scoping Plan properly deferred consideration of localized and site-specific impacts of cap-and-trade to rulemaking stage</a:t>
            </a:r>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12</a:t>
            </a:fld>
            <a:endParaRPr lang="en-US" dirty="0"/>
          </a:p>
        </p:txBody>
      </p:sp>
    </p:spTree>
    <p:extLst>
      <p:ext uri="{BB962C8B-B14F-4D97-AF65-F5344CB8AC3E}">
        <p14:creationId xmlns:p14="http://schemas.microsoft.com/office/powerpoint/2010/main" val="291339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Outstanding CEQA </a:t>
            </a:r>
            <a:r>
              <a:rPr lang="en-US" dirty="0" smtClean="0">
                <a:solidFill>
                  <a:schemeClr val="bg2"/>
                </a:solidFill>
              </a:rPr>
              <a:t>Issue</a:t>
            </a:r>
            <a:endParaRPr lang="en-US" dirty="0">
              <a:solidFill>
                <a:schemeClr val="bg2"/>
              </a:solidFill>
            </a:endParaRPr>
          </a:p>
        </p:txBody>
      </p:sp>
      <p:sp>
        <p:nvSpPr>
          <p:cNvPr id="3" name="Content Placeholder 2"/>
          <p:cNvSpPr>
            <a:spLocks noGrp="1"/>
          </p:cNvSpPr>
          <p:nvPr>
            <p:ph idx="1"/>
          </p:nvPr>
        </p:nvSpPr>
        <p:spPr/>
        <p:txBody>
          <a:bodyPr/>
          <a:lstStyle/>
          <a:p>
            <a:r>
              <a:rPr lang="en-US" dirty="0" smtClean="0"/>
              <a:t>Alternatives Analysis – “Little or no facts or data” to support conclusion that alternatives would have similar impacts to Scoping Plan</a:t>
            </a:r>
          </a:p>
          <a:p>
            <a:r>
              <a:rPr lang="en-US" dirty="0" smtClean="0"/>
              <a:t>Must provide “some indication based on factual analysis” of why it chose Scoping Plan over alternatives</a:t>
            </a:r>
          </a:p>
          <a:p>
            <a:r>
              <a:rPr lang="en-US" dirty="0" smtClean="0"/>
              <a:t>ARB “seeks to create a ‘fait accompli’ by premature establishment of a cap-and-trade program before alternative can be exposed to public comment”</a:t>
            </a:r>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13</a:t>
            </a:fld>
            <a:endParaRPr lang="en-US" dirty="0"/>
          </a:p>
        </p:txBody>
      </p:sp>
    </p:spTree>
    <p:extLst>
      <p:ext uri="{BB962C8B-B14F-4D97-AF65-F5344CB8AC3E}">
        <p14:creationId xmlns:p14="http://schemas.microsoft.com/office/powerpoint/2010/main" val="3329663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ARB CEQA Response</a:t>
            </a:r>
            <a:endParaRPr lang="en-US" dirty="0">
              <a:solidFill>
                <a:schemeClr val="bg2"/>
              </a:solidFill>
            </a:endParaRPr>
          </a:p>
        </p:txBody>
      </p:sp>
      <p:sp>
        <p:nvSpPr>
          <p:cNvPr id="3" name="Content Placeholder 2"/>
          <p:cNvSpPr>
            <a:spLocks noGrp="1"/>
          </p:cNvSpPr>
          <p:nvPr>
            <p:ph idx="1"/>
          </p:nvPr>
        </p:nvSpPr>
        <p:spPr/>
        <p:txBody>
          <a:bodyPr/>
          <a:lstStyle/>
          <a:p>
            <a:r>
              <a:rPr lang="en-US" dirty="0" smtClean="0"/>
              <a:t>Issued revised environmental impact analysis on June 13 “supplement to the AB 32 Scoping Plan Functional Equivalent Document”</a:t>
            </a:r>
          </a:p>
          <a:p>
            <a:r>
              <a:rPr lang="en-US" dirty="0" smtClean="0"/>
              <a:t>Four options: no project, carbon feel tax, direct source-specific regulation and “combined” strategy</a:t>
            </a:r>
          </a:p>
          <a:p>
            <a:r>
              <a:rPr lang="en-US" dirty="0" smtClean="0"/>
              <a:t>Concern about shifting GHG emissions to other states</a:t>
            </a:r>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14</a:t>
            </a:fld>
            <a:endParaRPr lang="en-US" dirty="0"/>
          </a:p>
        </p:txBody>
      </p:sp>
    </p:spTree>
    <p:extLst>
      <p:ext uri="{BB962C8B-B14F-4D97-AF65-F5344CB8AC3E}">
        <p14:creationId xmlns:p14="http://schemas.microsoft.com/office/powerpoint/2010/main" val="643992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ARB Workshops</a:t>
            </a:r>
            <a:endParaRPr lang="en-US" dirty="0">
              <a:solidFill>
                <a:schemeClr val="bg2"/>
              </a:solidFill>
            </a:endParaRPr>
          </a:p>
        </p:txBody>
      </p:sp>
      <p:sp>
        <p:nvSpPr>
          <p:cNvPr id="3" name="Content Placeholder 2"/>
          <p:cNvSpPr>
            <a:spLocks noGrp="1"/>
          </p:cNvSpPr>
          <p:nvPr>
            <p:ph idx="1"/>
          </p:nvPr>
        </p:nvSpPr>
        <p:spPr>
          <a:xfrm>
            <a:off x="457200" y="1447800"/>
            <a:ext cx="8229600" cy="4616183"/>
          </a:xfrm>
        </p:spPr>
        <p:txBody>
          <a:bodyPr/>
          <a:lstStyle/>
          <a:p>
            <a:r>
              <a:rPr lang="en-US" dirty="0" smtClean="0"/>
              <a:t>Announced workshops on key </a:t>
            </a:r>
            <a:r>
              <a:rPr lang="en-US" dirty="0" smtClean="0"/>
              <a:t>cap-and-trade </a:t>
            </a:r>
            <a:r>
              <a:rPr lang="en-US" dirty="0" smtClean="0"/>
              <a:t>program policies</a:t>
            </a:r>
          </a:p>
          <a:p>
            <a:pPr lvl="1"/>
            <a:r>
              <a:rPr lang="en-US" dirty="0" smtClean="0"/>
              <a:t>Offset protocols</a:t>
            </a:r>
          </a:p>
          <a:p>
            <a:pPr lvl="1"/>
            <a:r>
              <a:rPr lang="en-US" dirty="0" smtClean="0"/>
              <a:t>Compliance</a:t>
            </a:r>
          </a:p>
          <a:p>
            <a:pPr lvl="1"/>
            <a:r>
              <a:rPr lang="en-US" dirty="0" smtClean="0"/>
              <a:t>Electricity</a:t>
            </a:r>
          </a:p>
          <a:p>
            <a:pPr lvl="1"/>
            <a:r>
              <a:rPr lang="en-US" dirty="0" smtClean="0"/>
              <a:t>Allocation</a:t>
            </a:r>
          </a:p>
          <a:p>
            <a:pPr lvl="1"/>
            <a:r>
              <a:rPr lang="en-US" dirty="0" smtClean="0"/>
              <a:t>Program </a:t>
            </a:r>
            <a:r>
              <a:rPr lang="en-US" dirty="0" smtClean="0"/>
              <a:t>management</a:t>
            </a:r>
            <a:endParaRPr lang="en-US" dirty="0" smtClean="0"/>
          </a:p>
        </p:txBody>
      </p:sp>
      <p:sp>
        <p:nvSpPr>
          <p:cNvPr id="4" name="Slide Number Placeholder 3"/>
          <p:cNvSpPr>
            <a:spLocks noGrp="1"/>
          </p:cNvSpPr>
          <p:nvPr>
            <p:ph type="sldNum" sz="quarter" idx="10"/>
          </p:nvPr>
        </p:nvSpPr>
        <p:spPr/>
        <p:txBody>
          <a:bodyPr/>
          <a:lstStyle/>
          <a:p>
            <a:fld id="{B92B5F52-D42F-4F74-9505-2D478AB380A4}" type="slidenum">
              <a:rPr lang="en-US" smtClean="0"/>
              <a:pPr/>
              <a:t>15</a:t>
            </a:fld>
            <a:endParaRPr lang="en-US" dirty="0"/>
          </a:p>
        </p:txBody>
      </p:sp>
    </p:spTree>
    <p:extLst>
      <p:ext uri="{BB962C8B-B14F-4D97-AF65-F5344CB8AC3E}">
        <p14:creationId xmlns:p14="http://schemas.microsoft.com/office/powerpoint/2010/main" val="201695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Lessons Learned/Questions Remaining</a:t>
            </a:r>
            <a:endParaRPr lang="en-US" dirty="0">
              <a:solidFill>
                <a:schemeClr val="bg2"/>
              </a:solidFill>
            </a:endParaRPr>
          </a:p>
        </p:txBody>
      </p:sp>
      <p:sp>
        <p:nvSpPr>
          <p:cNvPr id="3" name="Content Placeholder 2"/>
          <p:cNvSpPr>
            <a:spLocks noGrp="1"/>
          </p:cNvSpPr>
          <p:nvPr>
            <p:ph idx="1"/>
          </p:nvPr>
        </p:nvSpPr>
        <p:spPr/>
        <p:txBody>
          <a:bodyPr/>
          <a:lstStyle/>
          <a:p>
            <a:r>
              <a:rPr lang="en-US" dirty="0"/>
              <a:t>E</a:t>
            </a:r>
            <a:r>
              <a:rPr lang="en-US" dirty="0" smtClean="0"/>
              <a:t>asier to sue under CEQA</a:t>
            </a:r>
          </a:p>
          <a:p>
            <a:r>
              <a:rPr lang="en-US" dirty="0" smtClean="0"/>
              <a:t>ARB regulatory program upheld in first court challenge</a:t>
            </a:r>
          </a:p>
          <a:p>
            <a:r>
              <a:rPr lang="en-US" dirty="0" smtClean="0"/>
              <a:t>ARB eager to move program ahead – impact on rulemaking schedule</a:t>
            </a:r>
          </a:p>
          <a:p>
            <a:r>
              <a:rPr lang="en-US" dirty="0" smtClean="0"/>
              <a:t>Much for ARB to do before January </a:t>
            </a:r>
            <a:r>
              <a:rPr lang="en-US" dirty="0" smtClean="0"/>
              <a:t>2012 – will </a:t>
            </a:r>
            <a:r>
              <a:rPr lang="en-US" dirty="0" smtClean="0"/>
              <a:t>carbon trading begin then?</a:t>
            </a:r>
          </a:p>
          <a:p>
            <a:r>
              <a:rPr lang="en-US" dirty="0"/>
              <a:t>“ARB is clueless and uninterested in doing anything other than full-steam ahead and seems to think Arnold is still governor.”</a:t>
            </a:r>
          </a:p>
          <a:p>
            <a:r>
              <a:rPr lang="en-US" dirty="0" smtClean="0"/>
              <a:t>“The sun will come up tomorrow.  There will be a cap-and-trade program.  We will be trading in 2010.”</a:t>
            </a:r>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16</a:t>
            </a:fld>
            <a:endParaRPr lang="en-US" dirty="0"/>
          </a:p>
        </p:txBody>
      </p:sp>
    </p:spTree>
    <p:extLst>
      <p:ext uri="{BB962C8B-B14F-4D97-AF65-F5344CB8AC3E}">
        <p14:creationId xmlns:p14="http://schemas.microsoft.com/office/powerpoint/2010/main" val="2809045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92B5F52-D42F-4F74-9505-2D478AB380A4}" type="slidenum">
              <a:rPr lang="en-US" smtClean="0"/>
              <a:pPr/>
              <a:t>17</a:t>
            </a:fld>
            <a:endParaRPr lang="en-US" dirty="0"/>
          </a:p>
        </p:txBody>
      </p:sp>
      <p:sp>
        <p:nvSpPr>
          <p:cNvPr id="7" name="Title 6"/>
          <p:cNvSpPr>
            <a:spLocks noGrp="1"/>
          </p:cNvSpPr>
          <p:nvPr>
            <p:ph type="title"/>
          </p:nvPr>
        </p:nvSpPr>
        <p:spPr/>
        <p:txBody>
          <a:bodyPr/>
          <a:lstStyle/>
          <a:p>
            <a:r>
              <a:rPr lang="en-US" dirty="0" smtClean="0"/>
              <a:t>Timing</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52731516"/>
              </p:ext>
            </p:extLst>
          </p:nvPr>
        </p:nvGraphicFramePr>
        <p:xfrm>
          <a:off x="462137" y="1627629"/>
          <a:ext cx="8219725" cy="4121502"/>
        </p:xfrm>
        <a:graphic>
          <a:graphicData uri="http://schemas.openxmlformats.org/drawingml/2006/table">
            <a:tbl>
              <a:tblPr firstRow="1" firstCol="1" bandRow="1">
                <a:tableStyleId>{00A15C55-8517-42AA-B614-E9B94910E393}</a:tableStyleId>
              </a:tblPr>
              <a:tblGrid>
                <a:gridCol w="2299879"/>
                <a:gridCol w="5919846"/>
              </a:tblGrid>
              <a:tr h="426721">
                <a:tc gridSpan="2">
                  <a:txBody>
                    <a:bodyPr/>
                    <a:lstStyle/>
                    <a:p>
                      <a:pPr marL="0" marR="0" algn="ctr">
                        <a:spcBef>
                          <a:spcPts val="0"/>
                        </a:spcBef>
                        <a:spcAft>
                          <a:spcPts val="0"/>
                        </a:spcAft>
                      </a:pPr>
                      <a:r>
                        <a:rPr lang="en-US" sz="2000" dirty="0" smtClean="0">
                          <a:effectLst/>
                        </a:rPr>
                        <a:t>ARB Implementation </a:t>
                      </a:r>
                      <a:r>
                        <a:rPr lang="en-US" sz="2000" dirty="0">
                          <a:effectLst/>
                        </a:rPr>
                        <a:t>Timeline</a:t>
                      </a:r>
                      <a:endParaRPr lang="en-US" sz="1200" dirty="0">
                        <a:effectLst/>
                        <a:latin typeface="Times New Roman"/>
                        <a:ea typeface="Times New Roman"/>
                        <a:cs typeface="Times New Roman"/>
                      </a:endParaRPr>
                    </a:p>
                  </a:txBody>
                  <a:tcPr marL="66675" marR="66675" marT="47625" marB="38100"/>
                </a:tc>
                <a:tc hMerge="1">
                  <a:txBody>
                    <a:bodyPr/>
                    <a:lstStyle/>
                    <a:p>
                      <a:pPr marL="0" marR="0" algn="ctr">
                        <a:spcBef>
                          <a:spcPts val="0"/>
                        </a:spcBef>
                        <a:spcAft>
                          <a:spcPts val="0"/>
                        </a:spcAft>
                      </a:pPr>
                      <a:endParaRPr lang="en-US" sz="1200" dirty="0">
                        <a:effectLst/>
                        <a:latin typeface="Times New Roman"/>
                        <a:ea typeface="Times New Roman"/>
                        <a:cs typeface="Times New Roman"/>
                      </a:endParaRPr>
                    </a:p>
                  </a:txBody>
                  <a:tcPr marL="66675" marR="66675" marT="47625" marB="38100"/>
                </a:tc>
              </a:tr>
              <a:tr h="385090">
                <a:tc>
                  <a:txBody>
                    <a:bodyPr/>
                    <a:lstStyle/>
                    <a:p>
                      <a:pPr marL="0" marR="0">
                        <a:spcBef>
                          <a:spcPts val="0"/>
                        </a:spcBef>
                        <a:spcAft>
                          <a:spcPts val="0"/>
                        </a:spcAft>
                      </a:pPr>
                      <a:r>
                        <a:rPr lang="en-US" sz="2000" dirty="0">
                          <a:effectLst/>
                        </a:rPr>
                        <a:t>September 27, 2006</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AB 32 signed by Governor</a:t>
                      </a:r>
                      <a:endParaRPr lang="en-US" sz="1200" dirty="0">
                        <a:effectLst/>
                        <a:latin typeface="Times New Roman"/>
                        <a:ea typeface="Times New Roman"/>
                        <a:cs typeface="Times New Roman"/>
                      </a:endParaRPr>
                    </a:p>
                  </a:txBody>
                  <a:tcPr marL="66675" marR="66675" marT="28575" marB="19050"/>
                </a:tc>
              </a:tr>
              <a:tr h="718140">
                <a:tc>
                  <a:txBody>
                    <a:bodyPr/>
                    <a:lstStyle/>
                    <a:p>
                      <a:pPr marL="0" marR="0">
                        <a:spcBef>
                          <a:spcPts val="0"/>
                        </a:spcBef>
                        <a:spcAft>
                          <a:spcPts val="0"/>
                        </a:spcAft>
                      </a:pPr>
                      <a:r>
                        <a:rPr lang="en-US" sz="2000" dirty="0">
                          <a:effectLst/>
                        </a:rPr>
                        <a:t>January 25, 2007 </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creates Environmental Justice and Economic and Technology Advancement Advisory Committees</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June 21, 2007</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adopts first list of early action measures</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October 25, 2007</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adopts augmented list of early action measures</a:t>
                      </a:r>
                      <a:endParaRPr lang="en-US" sz="1200" dirty="0">
                        <a:effectLst/>
                        <a:latin typeface="Times New Roman"/>
                        <a:ea typeface="Times New Roman"/>
                        <a:cs typeface="Times New Roman"/>
                      </a:endParaRPr>
                    </a:p>
                  </a:txBody>
                  <a:tcPr marL="66675" marR="66675" marT="28575" marB="19050"/>
                </a:tc>
              </a:tr>
              <a:tr h="1051191">
                <a:tc>
                  <a:txBody>
                    <a:bodyPr/>
                    <a:lstStyle/>
                    <a:p>
                      <a:pPr marL="0" marR="0">
                        <a:spcBef>
                          <a:spcPts val="0"/>
                        </a:spcBef>
                        <a:spcAft>
                          <a:spcPts val="0"/>
                        </a:spcAft>
                      </a:pPr>
                      <a:r>
                        <a:rPr lang="en-US" sz="2000" dirty="0">
                          <a:effectLst/>
                        </a:rPr>
                        <a:t>December 6, 2007</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adopts Mandatory Reporting regulations for greenhouse gases and sets Target for 2020 greenhouse gas emissions</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December 2007 </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adopts 1st discrete early action measure</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December 12, 2008</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approves AB 32 Climate Change Scoping Plan</a:t>
                      </a:r>
                      <a:endParaRPr lang="en-US" sz="1200" dirty="0">
                        <a:effectLst/>
                        <a:latin typeface="Times New Roman"/>
                        <a:ea typeface="Times New Roman"/>
                        <a:cs typeface="Times New Roman"/>
                      </a:endParaRPr>
                    </a:p>
                  </a:txBody>
                  <a:tcPr marL="66675" marR="66675" marT="28575" marB="19050"/>
                </a:tc>
              </a:tr>
            </a:tbl>
          </a:graphicData>
        </a:graphic>
      </p:graphicFrame>
    </p:spTree>
    <p:extLst>
      <p:ext uri="{BB962C8B-B14F-4D97-AF65-F5344CB8AC3E}">
        <p14:creationId xmlns:p14="http://schemas.microsoft.com/office/powerpoint/2010/main" val="3963951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92B5F52-D42F-4F74-9505-2D478AB380A4}" type="slidenum">
              <a:rPr lang="en-US" smtClean="0"/>
              <a:pPr/>
              <a:t>18</a:t>
            </a:fld>
            <a:endParaRPr lang="en-US" dirty="0"/>
          </a:p>
        </p:txBody>
      </p:sp>
      <p:sp>
        <p:nvSpPr>
          <p:cNvPr id="7" name="Title 6"/>
          <p:cNvSpPr>
            <a:spLocks noGrp="1"/>
          </p:cNvSpPr>
          <p:nvPr>
            <p:ph type="title"/>
          </p:nvPr>
        </p:nvSpPr>
        <p:spPr/>
        <p:txBody>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6126457"/>
              </p:ext>
            </p:extLst>
          </p:nvPr>
        </p:nvGraphicFramePr>
        <p:xfrm>
          <a:off x="462137" y="1627629"/>
          <a:ext cx="8219725" cy="4121502"/>
        </p:xfrm>
        <a:graphic>
          <a:graphicData uri="http://schemas.openxmlformats.org/drawingml/2006/table">
            <a:tbl>
              <a:tblPr firstRow="1" firstCol="1" bandRow="1">
                <a:tableStyleId>{00A15C55-8517-42AA-B614-E9B94910E393}</a:tableStyleId>
              </a:tblPr>
              <a:tblGrid>
                <a:gridCol w="2299879"/>
                <a:gridCol w="5919846"/>
              </a:tblGrid>
              <a:tr h="426721">
                <a:tc gridSpan="2">
                  <a:txBody>
                    <a:bodyPr/>
                    <a:lstStyle/>
                    <a:p>
                      <a:pPr marL="0" marR="0" algn="ctr">
                        <a:spcBef>
                          <a:spcPts val="0"/>
                        </a:spcBef>
                        <a:spcAft>
                          <a:spcPts val="0"/>
                        </a:spcAft>
                      </a:pPr>
                      <a:r>
                        <a:rPr lang="en-US" sz="2000" dirty="0">
                          <a:effectLst/>
                        </a:rPr>
                        <a:t>Implementation </a:t>
                      </a:r>
                      <a:r>
                        <a:rPr lang="en-US" sz="2000" dirty="0" smtClean="0">
                          <a:effectLst/>
                        </a:rPr>
                        <a:t>Timeline  </a:t>
                      </a:r>
                      <a:r>
                        <a:rPr lang="en-US" sz="2000" i="1" dirty="0" smtClean="0">
                          <a:effectLst/>
                        </a:rPr>
                        <a:t>(</a:t>
                      </a:r>
                      <a:r>
                        <a:rPr lang="en-US" sz="2000" b="0" i="1" dirty="0" smtClean="0">
                          <a:effectLst/>
                        </a:rPr>
                        <a:t>continued)</a:t>
                      </a:r>
                      <a:endParaRPr lang="en-US" sz="1200" i="1" dirty="0">
                        <a:effectLst/>
                        <a:latin typeface="Times New Roman"/>
                        <a:ea typeface="Times New Roman"/>
                        <a:cs typeface="Times New Roman"/>
                      </a:endParaRPr>
                    </a:p>
                  </a:txBody>
                  <a:tcPr marL="66675" marR="66675" marT="47625" marB="38100"/>
                </a:tc>
                <a:tc hMerge="1">
                  <a:txBody>
                    <a:bodyPr/>
                    <a:lstStyle/>
                    <a:p>
                      <a:pPr marL="0" marR="0" algn="ctr">
                        <a:spcBef>
                          <a:spcPts val="0"/>
                        </a:spcBef>
                        <a:spcAft>
                          <a:spcPts val="0"/>
                        </a:spcAft>
                      </a:pPr>
                      <a:endParaRPr lang="en-US" sz="1200" dirty="0">
                        <a:effectLst/>
                        <a:latin typeface="Times New Roman"/>
                        <a:ea typeface="Times New Roman"/>
                        <a:cs typeface="Times New Roman"/>
                      </a:endParaRPr>
                    </a:p>
                  </a:txBody>
                  <a:tcPr marL="66675" marR="66675" marT="47625" marB="38100"/>
                </a:tc>
              </a:tr>
              <a:tr h="385090">
                <a:tc>
                  <a:txBody>
                    <a:bodyPr/>
                    <a:lstStyle/>
                    <a:p>
                      <a:pPr marL="0" marR="0">
                        <a:spcBef>
                          <a:spcPts val="0"/>
                        </a:spcBef>
                        <a:spcAft>
                          <a:spcPts val="0"/>
                        </a:spcAft>
                      </a:pPr>
                      <a:r>
                        <a:rPr lang="en-US" sz="2000" dirty="0">
                          <a:effectLst/>
                        </a:rPr>
                        <a:t>April 23, 2009</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adopts Low Carbon Fuel Standard</a:t>
                      </a:r>
                      <a:endParaRPr lang="en-US" sz="1200" dirty="0">
                        <a:effectLst/>
                        <a:latin typeface="Times New Roman"/>
                        <a:ea typeface="Times New Roman"/>
                        <a:cs typeface="Times New Roman"/>
                      </a:endParaRPr>
                    </a:p>
                  </a:txBody>
                  <a:tcPr marL="66675" marR="66675" marT="28575" marB="19050"/>
                </a:tc>
              </a:tr>
              <a:tr h="1051191">
                <a:tc>
                  <a:txBody>
                    <a:bodyPr/>
                    <a:lstStyle/>
                    <a:p>
                      <a:pPr marL="0" marR="0">
                        <a:spcBef>
                          <a:spcPts val="0"/>
                        </a:spcBef>
                        <a:spcAft>
                          <a:spcPts val="0"/>
                        </a:spcAft>
                      </a:pPr>
                      <a:r>
                        <a:rPr lang="en-US" sz="2000" dirty="0">
                          <a:effectLst/>
                        </a:rPr>
                        <a:t>May 22, 2009</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and Cal/EPA create the Economic and Allocation Advisory Committee to advise on Cap-and-Trade Program</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June 25, 2009</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adopts last discrete early action measure</a:t>
                      </a:r>
                      <a:endParaRPr lang="en-US" sz="1200" dirty="0">
                        <a:effectLst/>
                        <a:latin typeface="Times New Roman"/>
                        <a:ea typeface="Times New Roman"/>
                        <a:cs typeface="Times New Roman"/>
                      </a:endParaRPr>
                    </a:p>
                  </a:txBody>
                  <a:tcPr marL="66675" marR="66675" marT="28575" marB="19050"/>
                </a:tc>
              </a:tr>
              <a:tr h="718140">
                <a:tc>
                  <a:txBody>
                    <a:bodyPr/>
                    <a:lstStyle/>
                    <a:p>
                      <a:pPr marL="0" marR="0">
                        <a:spcBef>
                          <a:spcPts val="0"/>
                        </a:spcBef>
                        <a:spcAft>
                          <a:spcPts val="0"/>
                        </a:spcAft>
                      </a:pPr>
                      <a:r>
                        <a:rPr lang="en-US" sz="2000" dirty="0">
                          <a:effectLst/>
                        </a:rPr>
                        <a:t>2009 - 2010 </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and other agencies develop and adopt greenhouse gas rules and programs</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January 1, 2010</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Early action measures take effect</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November 2010</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ARB public hearing on Cap-and-Trade regulation</a:t>
                      </a:r>
                      <a:endParaRPr lang="en-US" sz="1200" dirty="0">
                        <a:effectLst/>
                        <a:latin typeface="Times New Roman"/>
                        <a:ea typeface="Times New Roman"/>
                        <a:cs typeface="Times New Roman"/>
                      </a:endParaRPr>
                    </a:p>
                  </a:txBody>
                  <a:tcPr marL="66675" marR="66675" marT="28575" marB="19050"/>
                </a:tc>
              </a:tr>
              <a:tr h="385090">
                <a:tc>
                  <a:txBody>
                    <a:bodyPr/>
                    <a:lstStyle/>
                    <a:p>
                      <a:pPr marL="0" marR="0">
                        <a:spcBef>
                          <a:spcPts val="0"/>
                        </a:spcBef>
                        <a:spcAft>
                          <a:spcPts val="0"/>
                        </a:spcAft>
                      </a:pPr>
                      <a:r>
                        <a:rPr lang="en-US" sz="2000" dirty="0">
                          <a:effectLst/>
                        </a:rPr>
                        <a:t>January 1, 2012</a:t>
                      </a:r>
                      <a:endParaRPr lang="en-US" sz="1200" dirty="0">
                        <a:effectLst/>
                        <a:latin typeface="Times New Roman"/>
                        <a:ea typeface="Times New Roman"/>
                        <a:cs typeface="Times New Roman"/>
                      </a:endParaRPr>
                    </a:p>
                  </a:txBody>
                  <a:tcPr marL="66675" marR="66675" marT="28575" marB="19050"/>
                </a:tc>
                <a:tc>
                  <a:txBody>
                    <a:bodyPr/>
                    <a:lstStyle/>
                    <a:p>
                      <a:pPr marL="0" marR="0">
                        <a:spcBef>
                          <a:spcPts val="0"/>
                        </a:spcBef>
                        <a:spcAft>
                          <a:spcPts val="0"/>
                        </a:spcAft>
                      </a:pPr>
                      <a:r>
                        <a:rPr lang="en-US" sz="2000" dirty="0">
                          <a:effectLst/>
                        </a:rPr>
                        <a:t>All greenhouse gas rules take effect</a:t>
                      </a:r>
                      <a:endParaRPr lang="en-US" sz="1200" dirty="0">
                        <a:effectLst/>
                        <a:latin typeface="Times New Roman"/>
                        <a:ea typeface="Times New Roman"/>
                        <a:cs typeface="Times New Roman"/>
                      </a:endParaRPr>
                    </a:p>
                  </a:txBody>
                  <a:tcPr marL="66675" marR="66675" marT="28575" marB="19050"/>
                </a:tc>
              </a:tr>
            </a:tbl>
          </a:graphicData>
        </a:graphic>
      </p:graphicFrame>
      <p:sp>
        <p:nvSpPr>
          <p:cNvPr id="3" name="TextBox 2"/>
          <p:cNvSpPr txBox="1"/>
          <p:nvPr/>
        </p:nvSpPr>
        <p:spPr bwMode="auto">
          <a:xfrm>
            <a:off x="381000" y="5715000"/>
            <a:ext cx="3652663" cy="297517"/>
          </a:xfrm>
          <a:prstGeom prst="rect">
            <a:avLst/>
          </a:prstGeom>
          <a:noFill/>
          <a:ln w="9525">
            <a:noFill/>
            <a:miter lim="800000"/>
            <a:headEnd/>
            <a:tailEnd/>
          </a:ln>
        </p:spPr>
        <p:txBody>
          <a:bodyPr wrap="square" rtlCol="0">
            <a:prstTxWarp prst="textNoShape">
              <a:avLst/>
            </a:prstTxWarp>
            <a:spAutoFit/>
          </a:bodyPr>
          <a:lstStyle/>
          <a:p>
            <a:pPr>
              <a:lnSpc>
                <a:spcPts val="1600"/>
              </a:lnSpc>
              <a:spcAft>
                <a:spcPts val="1100"/>
              </a:spcAft>
            </a:pPr>
            <a:r>
              <a:rPr lang="en-US" sz="1400" dirty="0">
                <a:solidFill>
                  <a:srgbClr val="0000FF"/>
                </a:solidFill>
                <a:latin typeface="Times" charset="0"/>
                <a:hlinkClick r:id="rId2"/>
              </a:rPr>
              <a:t>http://</a:t>
            </a:r>
            <a:r>
              <a:rPr lang="en-US" sz="1400" dirty="0" smtClean="0">
                <a:solidFill>
                  <a:srgbClr val="0000FF"/>
                </a:solidFill>
                <a:latin typeface="Times" charset="0"/>
                <a:hlinkClick r:id="rId2"/>
              </a:rPr>
              <a:t>www.arb.ca.gov/climatechange</a:t>
            </a:r>
            <a:r>
              <a:rPr lang="en-US" sz="1400" dirty="0">
                <a:solidFill>
                  <a:srgbClr val="0000FF"/>
                </a:solidFill>
                <a:latin typeface="Times" charset="0"/>
              </a:rPr>
              <a:t> </a:t>
            </a:r>
          </a:p>
        </p:txBody>
      </p:sp>
    </p:spTree>
    <p:extLst>
      <p:ext uri="{BB962C8B-B14F-4D97-AF65-F5344CB8AC3E}">
        <p14:creationId xmlns:p14="http://schemas.microsoft.com/office/powerpoint/2010/main" val="867052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Grp="1" noChangeArrowheads="1"/>
          </p:cNvSpPr>
          <p:nvPr>
            <p:ph type="sldNum" sz="quarter" idx="10"/>
          </p:nvPr>
        </p:nvSpPr>
        <p:spPr/>
        <p:txBody>
          <a:bodyPr/>
          <a:lstStyle/>
          <a:p>
            <a:fld id="{BC0B7B5F-7083-4328-85A3-197D2523AD58}" type="slidenum">
              <a:rPr lang="en-US"/>
              <a:pPr/>
              <a:t>19</a:t>
            </a:fld>
            <a:endParaRPr lang="en-US" dirty="0"/>
          </a:p>
        </p:txBody>
      </p:sp>
      <p:sp>
        <p:nvSpPr>
          <p:cNvPr id="333826" name="Rectangle 2"/>
          <p:cNvSpPr>
            <a:spLocks noGrp="1" noChangeArrowheads="1"/>
          </p:cNvSpPr>
          <p:nvPr>
            <p:ph type="title" idx="4294967295"/>
          </p:nvPr>
        </p:nvSpPr>
        <p:spPr bwMode="auto">
          <a:xfrm>
            <a:off x="457200" y="914400"/>
            <a:ext cx="8229600" cy="838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2200" dirty="0" smtClean="0">
                <a:solidFill>
                  <a:srgbClr val="4C96D1"/>
                </a:solidFill>
                <a:latin typeface="Times New Roman" pitchFamily="18" charset="0"/>
                <a:cs typeface="Times New Roman" pitchFamily="18" charset="0"/>
              </a:rPr>
              <a:t>Thomas McHenry</a:t>
            </a:r>
            <a:endParaRPr lang="en-US" sz="2200" dirty="0" smtClean="0">
              <a:solidFill>
                <a:srgbClr val="000000"/>
              </a:solidFill>
              <a:latin typeface="Times New Roman" pitchFamily="18" charset="0"/>
              <a:cs typeface="Times New Roman" pitchFamily="18" charset="0"/>
            </a:endParaRPr>
          </a:p>
        </p:txBody>
      </p:sp>
      <p:sp>
        <p:nvSpPr>
          <p:cNvPr id="333827" name="Rectangle 3"/>
          <p:cNvSpPr>
            <a:spLocks noGrp="1" noChangeArrowheads="1"/>
          </p:cNvSpPr>
          <p:nvPr>
            <p:ph type="body" sz="half" idx="4294967295"/>
          </p:nvPr>
        </p:nvSpPr>
        <p:spPr>
          <a:xfrm>
            <a:off x="6019800" y="1524000"/>
            <a:ext cx="2667000" cy="4525963"/>
          </a:xfrm>
        </p:spPr>
        <p:txBody>
          <a:bodyPr/>
          <a:lstStyle/>
          <a:p>
            <a:pPr marL="0" indent="0">
              <a:spcBef>
                <a:spcPct val="0"/>
              </a:spcBef>
              <a:spcAft>
                <a:spcPts val="300"/>
              </a:spcAft>
              <a:buFont typeface="Arial" charset="0"/>
              <a:buNone/>
            </a:pPr>
            <a:r>
              <a:rPr lang="en-US" sz="1400" dirty="0" smtClean="0">
                <a:latin typeface="Times New Roman" pitchFamily="18" charset="0"/>
                <a:cs typeface="Times New Roman" pitchFamily="18" charset="0"/>
              </a:rPr>
              <a:t>Contact:</a:t>
            </a:r>
          </a:p>
          <a:p>
            <a:pPr marL="0" indent="0">
              <a:buFont typeface="Arial" charset="0"/>
              <a:buNone/>
            </a:pPr>
            <a:r>
              <a:rPr lang="en-US" sz="1400" dirty="0" smtClean="0">
                <a:latin typeface="Times New Roman" pitchFamily="18" charset="0"/>
                <a:cs typeface="Times New Roman" pitchFamily="18" charset="0"/>
              </a:rPr>
              <a:t>333 South Grand Avenue</a:t>
            </a:r>
          </a:p>
          <a:p>
            <a:pPr marL="0" indent="0">
              <a:buFont typeface="Arial" charset="0"/>
              <a:buNone/>
            </a:pPr>
            <a:r>
              <a:rPr lang="en-US" sz="1400" dirty="0" smtClean="0">
                <a:latin typeface="Times New Roman" pitchFamily="18" charset="0"/>
                <a:cs typeface="Times New Roman" pitchFamily="18" charset="0"/>
              </a:rPr>
              <a:t>Los Angeles, CA 90071-3197</a:t>
            </a:r>
          </a:p>
          <a:p>
            <a:pPr marL="0" indent="0">
              <a:buFont typeface="Arial" charset="0"/>
              <a:buNone/>
            </a:pPr>
            <a:r>
              <a:rPr lang="en-US" sz="1400" dirty="0" smtClean="0">
                <a:latin typeface="Times New Roman" pitchFamily="18" charset="0"/>
                <a:cs typeface="Times New Roman" pitchFamily="18" charset="0"/>
              </a:rPr>
              <a:t>Tel: 213.229.7135</a:t>
            </a:r>
          </a:p>
          <a:p>
            <a:pPr marL="0" indent="0">
              <a:spcBef>
                <a:spcPct val="0"/>
              </a:spcBef>
              <a:spcAft>
                <a:spcPts val="300"/>
              </a:spcAft>
              <a:buFont typeface="Arial" charset="0"/>
              <a:buNone/>
            </a:pPr>
            <a:r>
              <a:rPr lang="en-US" sz="1400" dirty="0" smtClean="0">
                <a:latin typeface="Times New Roman" pitchFamily="18" charset="0"/>
                <a:cs typeface="Times New Roman" pitchFamily="18" charset="0"/>
                <a:hlinkClick r:id="rId3"/>
              </a:rPr>
              <a:t>tmchenry@gibsondunn.com</a:t>
            </a:r>
            <a:endParaRPr lang="en-US" sz="1400" dirty="0" smtClean="0">
              <a:latin typeface="Times New Roman" pitchFamily="18" charset="0"/>
              <a:cs typeface="Times New Roman" pitchFamily="18" charset="0"/>
            </a:endParaRPr>
          </a:p>
        </p:txBody>
      </p:sp>
      <p:sp>
        <p:nvSpPr>
          <p:cNvPr id="333828" name="Text Placeholder 39"/>
          <p:cNvSpPr>
            <a:spLocks/>
          </p:cNvSpPr>
          <p:nvPr/>
        </p:nvSpPr>
        <p:spPr bwMode="auto">
          <a:xfrm>
            <a:off x="1905000" y="1711325"/>
            <a:ext cx="3733800"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lstStyle/>
          <a:p>
            <a:pPr>
              <a:spcAft>
                <a:spcPts val="500"/>
              </a:spcAft>
            </a:pPr>
            <a:r>
              <a:rPr lang="en-US" sz="1600" dirty="0">
                <a:solidFill>
                  <a:srgbClr val="6E6E6E"/>
                </a:solidFill>
              </a:rPr>
              <a:t>Tom is a partner in Gibson Dunn’s Los Angeles office and a member of the firm's Environment and Natural Resources practice. He practices general environmental law with an emphasis on air quality, hazardous waste, environmental diligence, land use and energy issues. </a:t>
            </a:r>
          </a:p>
          <a:p>
            <a:pPr>
              <a:spcBef>
                <a:spcPct val="10000"/>
              </a:spcBef>
              <a:spcAft>
                <a:spcPts val="500"/>
              </a:spcAft>
            </a:pPr>
            <a:r>
              <a:rPr lang="en-US" sz="1600" dirty="0">
                <a:solidFill>
                  <a:srgbClr val="6E6E6E"/>
                </a:solidFill>
              </a:rPr>
              <a:t>Tom has broad experience with air quality compliance and permitting. He has advised companies on new source review, emission reduction credits and rulemaking issues and has handled enforcement and compliance issues before all the major air districts in California and the California Air Resources Board. </a:t>
            </a:r>
          </a:p>
        </p:txBody>
      </p:sp>
      <p:pic>
        <p:nvPicPr>
          <p:cNvPr id="333829" name="Picture 5" descr="TMcHenry-bio"/>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a:stretch>
            <a:fillRect/>
          </a:stretch>
        </p:blipFill>
        <p:spPr>
          <a:xfrm>
            <a:off x="509588" y="1579563"/>
            <a:ext cx="1146175" cy="1030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American Electric Power v. Connecticut</a:t>
            </a:r>
            <a:endParaRPr lang="en-US" dirty="0">
              <a:solidFill>
                <a:schemeClr val="bg2"/>
              </a:solidFill>
            </a:endParaRPr>
          </a:p>
        </p:txBody>
      </p:sp>
      <p:sp>
        <p:nvSpPr>
          <p:cNvPr id="3" name="Content Placeholder 2"/>
          <p:cNvSpPr>
            <a:spLocks noGrp="1"/>
          </p:cNvSpPr>
          <p:nvPr>
            <p:ph idx="1"/>
          </p:nvPr>
        </p:nvSpPr>
        <p:spPr/>
        <p:txBody>
          <a:bodyPr/>
          <a:lstStyle/>
          <a:p>
            <a:r>
              <a:rPr lang="en-US" sz="2200" dirty="0" smtClean="0"/>
              <a:t>Decided June 20, </a:t>
            </a:r>
            <a:r>
              <a:rPr lang="en-US" sz="2200" dirty="0"/>
              <a:t>2011 (Case No. </a:t>
            </a:r>
            <a:r>
              <a:rPr lang="en-US" sz="2200"/>
              <a:t>10-174)</a:t>
            </a:r>
            <a:endParaRPr lang="en-US" sz="2200" dirty="0" smtClean="0"/>
          </a:p>
          <a:p>
            <a:r>
              <a:rPr lang="en-US" sz="2200" dirty="0" smtClean="0"/>
              <a:t>Clean Air Act and EPA authority displace federal common law nuisance claims (Massachusetts v. EPA)</a:t>
            </a:r>
          </a:p>
          <a:p>
            <a:r>
              <a:rPr lang="en-US" sz="2200" dirty="0" smtClean="0"/>
              <a:t>Reversed 2d Circuit decision from 2009 in favor of states and land trusts</a:t>
            </a:r>
          </a:p>
          <a:p>
            <a:r>
              <a:rPr lang="en-US" sz="2200" dirty="0"/>
              <a:t>8-0 decision, with Sotomayor recusing </a:t>
            </a:r>
            <a:r>
              <a:rPr lang="en-US" sz="2200" dirty="0" smtClean="0"/>
              <a:t>herself</a:t>
            </a:r>
            <a:endParaRPr lang="en-US" sz="2200" dirty="0" smtClean="0"/>
          </a:p>
          <a:p>
            <a:r>
              <a:rPr lang="en-US" sz="2200" dirty="0" smtClean="0"/>
              <a:t>“The </a:t>
            </a:r>
            <a:r>
              <a:rPr lang="en-US" sz="2200" dirty="0"/>
              <a:t>act itself thus provides a means to seek limits on emissions of carbon dioxide from domestic power plants — the same relief the plaintiffs seek by invoking federal common law. We see no room for a parallel </a:t>
            </a:r>
            <a:r>
              <a:rPr lang="en-US" sz="2200" dirty="0" smtClean="0"/>
              <a:t>track.”  Justice Ginsburg in her 21-page opinion</a:t>
            </a:r>
          </a:p>
          <a:p>
            <a:r>
              <a:rPr lang="en-US" sz="2200" dirty="0" smtClean="0"/>
              <a:t>Leaves open question of whether claims may be brought under state law (</a:t>
            </a:r>
            <a:r>
              <a:rPr lang="en-US" sz="2200" dirty="0" err="1"/>
              <a:t>K</a:t>
            </a:r>
            <a:r>
              <a:rPr lang="en-US" sz="2200" dirty="0" err="1" smtClean="0"/>
              <a:t>ivalina</a:t>
            </a:r>
            <a:r>
              <a:rPr lang="en-US" sz="2200" dirty="0" smtClean="0"/>
              <a:t>, AK case pending in 9</a:t>
            </a:r>
            <a:r>
              <a:rPr lang="en-US" sz="2200" baseline="30000" dirty="0" smtClean="0"/>
              <a:t>th</a:t>
            </a:r>
            <a:r>
              <a:rPr lang="en-US" sz="2200" dirty="0" smtClean="0"/>
              <a:t> Circuit)</a:t>
            </a:r>
          </a:p>
        </p:txBody>
      </p:sp>
      <p:sp>
        <p:nvSpPr>
          <p:cNvPr id="4" name="Slide Number Placeholder 3"/>
          <p:cNvSpPr>
            <a:spLocks noGrp="1"/>
          </p:cNvSpPr>
          <p:nvPr>
            <p:ph type="sldNum" sz="quarter" idx="10"/>
          </p:nvPr>
        </p:nvSpPr>
        <p:spPr/>
        <p:txBody>
          <a:bodyPr/>
          <a:lstStyle/>
          <a:p>
            <a:fld id="{B92B5F52-D42F-4F74-9505-2D478AB380A4}" type="slidenum">
              <a:rPr lang="en-US" smtClean="0"/>
              <a:pPr/>
              <a:t>2</a:t>
            </a:fld>
            <a:endParaRPr lang="en-US" dirty="0"/>
          </a:p>
        </p:txBody>
      </p:sp>
    </p:spTree>
    <p:extLst>
      <p:ext uri="{BB962C8B-B14F-4D97-AF65-F5344CB8AC3E}">
        <p14:creationId xmlns:p14="http://schemas.microsoft.com/office/powerpoint/2010/main" val="2589305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Introduction and Overview</a:t>
            </a:r>
            <a:endParaRPr lang="en-US" dirty="0">
              <a:solidFill>
                <a:schemeClr val="tx2"/>
              </a:solidFill>
            </a:endParaRPr>
          </a:p>
        </p:txBody>
      </p:sp>
      <p:sp>
        <p:nvSpPr>
          <p:cNvPr id="3" name="Content Placeholder 2"/>
          <p:cNvSpPr>
            <a:spLocks noGrp="1"/>
          </p:cNvSpPr>
          <p:nvPr>
            <p:ph idx="1"/>
          </p:nvPr>
        </p:nvSpPr>
        <p:spPr/>
        <p:txBody>
          <a:bodyPr/>
          <a:lstStyle/>
          <a:p>
            <a:r>
              <a:rPr lang="en-US" sz="2400" dirty="0" smtClean="0"/>
              <a:t>Ongoing legal challenge to ARB’s cap-and-trade program – AIR v. ARB</a:t>
            </a:r>
          </a:p>
          <a:p>
            <a:r>
              <a:rPr lang="en-US" sz="2400" dirty="0" smtClean="0"/>
              <a:t>What the Plaintiffs wanted, how the ARB responded and what the Court said</a:t>
            </a:r>
          </a:p>
          <a:p>
            <a:r>
              <a:rPr lang="en-US" sz="2400" dirty="0" smtClean="0"/>
              <a:t>Potential </a:t>
            </a:r>
            <a:r>
              <a:rPr lang="en-US" sz="2400" dirty="0"/>
              <a:t>i</a:t>
            </a:r>
            <a:r>
              <a:rPr lang="en-US" sz="2400" dirty="0" smtClean="0"/>
              <a:t>mpacts on implementation schedule and viability of program</a:t>
            </a:r>
          </a:p>
          <a:p>
            <a:r>
              <a:rPr lang="en-US" sz="2400" dirty="0" smtClean="0"/>
              <a:t>Moving target – appeal court briefing due yesterday (</a:t>
            </a:r>
            <a:r>
              <a:rPr lang="en-US" sz="2400" dirty="0"/>
              <a:t>J</a:t>
            </a:r>
            <a:r>
              <a:rPr lang="en-US" sz="2400" dirty="0" smtClean="0"/>
              <a:t>une 20)</a:t>
            </a:r>
          </a:p>
          <a:p>
            <a:r>
              <a:rPr lang="en-US" sz="2400" dirty="0"/>
              <a:t>Is it a bump in road or a roadblock</a:t>
            </a:r>
            <a:r>
              <a:rPr lang="en-US" sz="2400" dirty="0" smtClean="0"/>
              <a:t>?</a:t>
            </a:r>
            <a:endParaRPr lang="en-US" sz="2400"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3</a:t>
            </a:fld>
            <a:endParaRPr lang="en-US" dirty="0"/>
          </a:p>
        </p:txBody>
      </p:sp>
    </p:spTree>
    <p:extLst>
      <p:ext uri="{BB962C8B-B14F-4D97-AF65-F5344CB8AC3E}">
        <p14:creationId xmlns:p14="http://schemas.microsoft.com/office/powerpoint/2010/main" val="224089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10"/>
          </p:nvPr>
        </p:nvSpPr>
        <p:spPr/>
        <p:txBody>
          <a:bodyPr/>
          <a:lstStyle/>
          <a:p>
            <a:fld id="{425A21F6-07C5-4C99-8508-3EF89B0454B5}" type="slidenum">
              <a:rPr lang="en-US"/>
              <a:pPr/>
              <a:t>4</a:t>
            </a:fld>
            <a:endParaRPr lang="en-US" dirty="0"/>
          </a:p>
        </p:txBody>
      </p:sp>
      <p:sp>
        <p:nvSpPr>
          <p:cNvPr id="323586" name="Rectangle 2"/>
          <p:cNvSpPr>
            <a:spLocks noGrp="1" noChangeArrowheads="1"/>
          </p:cNvSpPr>
          <p:nvPr>
            <p:ph type="title" idx="4294967295"/>
          </p:nvPr>
        </p:nvSpPr>
        <p:spPr bwMode="auto">
          <a:xfrm>
            <a:off x="457200" y="762000"/>
            <a:ext cx="8229600" cy="838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smtClean="0">
                <a:latin typeface="Times New Roman" pitchFamily="18" charset="0"/>
                <a:cs typeface="Times New Roman" pitchFamily="18" charset="0"/>
              </a:rPr>
              <a:t>Background on AB32 Cap-and-Trade Program</a:t>
            </a:r>
          </a:p>
        </p:txBody>
      </p:sp>
      <p:sp>
        <p:nvSpPr>
          <p:cNvPr id="323587" name="Rectangle 3"/>
          <p:cNvSpPr>
            <a:spLocks noGrp="1" noChangeArrowheads="1"/>
          </p:cNvSpPr>
          <p:nvPr>
            <p:ph type="body" idx="4294967295"/>
          </p:nvPr>
        </p:nvSpPr>
        <p:spPr>
          <a:xfrm>
            <a:off x="457200" y="1600200"/>
            <a:ext cx="8458200" cy="4525963"/>
          </a:xfrm>
        </p:spPr>
        <p:txBody>
          <a:bodyPr/>
          <a:lstStyle/>
          <a:p>
            <a:r>
              <a:rPr lang="en-US" sz="2400" dirty="0" smtClean="0">
                <a:latin typeface="Times New Roman" pitchFamily="18" charset="0"/>
                <a:cs typeface="Times New Roman" pitchFamily="18" charset="0"/>
              </a:rPr>
              <a:t>California cap-and-trade program approved by ARB in October 2010, finalized in December 2010</a:t>
            </a:r>
          </a:p>
          <a:p>
            <a:r>
              <a:rPr lang="en-US" sz="2400" dirty="0" smtClean="0">
                <a:latin typeface="Times New Roman" pitchFamily="18" charset="0"/>
                <a:cs typeface="Times New Roman" pitchFamily="18" charset="0"/>
              </a:rPr>
              <a:t>Cap-and-trade provides 20% of greenhouse gas reduction needed to reach 1990 levels by 2020</a:t>
            </a:r>
          </a:p>
          <a:p>
            <a:r>
              <a:rPr lang="en-US" sz="2400" dirty="0" smtClean="0">
                <a:latin typeface="Times New Roman" pitchFamily="18" charset="0"/>
                <a:cs typeface="Times New Roman" pitchFamily="18" charset="0"/>
              </a:rPr>
              <a:t>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statewide cap-and-trade program in U.S.</a:t>
            </a:r>
          </a:p>
          <a:p>
            <a:r>
              <a:rPr lang="en-US" sz="2400" dirty="0" smtClean="0">
                <a:latin typeface="Times New Roman" pitchFamily="18" charset="0"/>
                <a:cs typeface="Times New Roman" pitchFamily="18" charset="0"/>
              </a:rPr>
              <a:t>Framework for linking with Western Climate Initiative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AIR v. ARB – Procedural Background</a:t>
            </a:r>
            <a:endParaRPr lang="en-US" dirty="0">
              <a:solidFill>
                <a:schemeClr val="bg2"/>
              </a:solidFill>
            </a:endParaRPr>
          </a:p>
        </p:txBody>
      </p:sp>
      <p:sp>
        <p:nvSpPr>
          <p:cNvPr id="3" name="Content Placeholder 2"/>
          <p:cNvSpPr>
            <a:spLocks noGrp="1"/>
          </p:cNvSpPr>
          <p:nvPr>
            <p:ph idx="1"/>
          </p:nvPr>
        </p:nvSpPr>
        <p:spPr/>
        <p:txBody>
          <a:bodyPr/>
          <a:lstStyle/>
          <a:p>
            <a:r>
              <a:rPr lang="en-US" b="1" i="1" dirty="0"/>
              <a:t>Association of </a:t>
            </a:r>
            <a:r>
              <a:rPr lang="en-US" b="1" i="1" dirty="0" smtClean="0"/>
              <a:t>Irritated </a:t>
            </a:r>
            <a:r>
              <a:rPr lang="en-US" b="1" i="1" dirty="0"/>
              <a:t>Residents </a:t>
            </a:r>
            <a:r>
              <a:rPr lang="en-US" b="1" i="1" dirty="0" smtClean="0"/>
              <a:t>(AIR) v</a:t>
            </a:r>
            <a:r>
              <a:rPr lang="en-US" b="1" i="1" dirty="0"/>
              <a:t>. </a:t>
            </a:r>
            <a:r>
              <a:rPr lang="en-US" b="1" i="1" dirty="0" smtClean="0"/>
              <a:t>Air Resources Board (ARB)</a:t>
            </a:r>
            <a:r>
              <a:rPr lang="en-US" b="1" dirty="0"/>
              <a:t> </a:t>
            </a:r>
            <a:r>
              <a:rPr lang="en-US" b="1" dirty="0" smtClean="0"/>
              <a:t> </a:t>
            </a:r>
            <a:r>
              <a:rPr lang="en-US" dirty="0" smtClean="0"/>
              <a:t>San </a:t>
            </a:r>
            <a:r>
              <a:rPr lang="en-US" dirty="0"/>
              <a:t>Francisco Superior Court (Judge Goldsmith) (CPF-09-509562</a:t>
            </a:r>
            <a:r>
              <a:rPr lang="en-US" dirty="0" smtClean="0"/>
              <a:t>)</a:t>
            </a:r>
          </a:p>
          <a:p>
            <a:r>
              <a:rPr lang="en-US" dirty="0" smtClean="0"/>
              <a:t>June 10, 2009 		– </a:t>
            </a:r>
            <a:r>
              <a:rPr lang="en-US" dirty="0" smtClean="0"/>
              <a:t>	Petition </a:t>
            </a:r>
            <a:r>
              <a:rPr lang="en-US" dirty="0" smtClean="0"/>
              <a:t>filed</a:t>
            </a:r>
          </a:p>
          <a:p>
            <a:r>
              <a:rPr lang="en-US" dirty="0" smtClean="0"/>
              <a:t>January 24, 2011 	– </a:t>
            </a:r>
            <a:r>
              <a:rPr lang="en-US" dirty="0" smtClean="0"/>
              <a:t>	Original </a:t>
            </a:r>
            <a:r>
              <a:rPr lang="en-US" dirty="0" smtClean="0"/>
              <a:t>decision</a:t>
            </a:r>
          </a:p>
          <a:p>
            <a:r>
              <a:rPr lang="en-US" dirty="0" smtClean="0"/>
              <a:t>May 18, 2011 		– </a:t>
            </a:r>
            <a:r>
              <a:rPr lang="en-US" dirty="0" smtClean="0"/>
              <a:t>	Statement </a:t>
            </a:r>
            <a:r>
              <a:rPr lang="en-US" dirty="0" smtClean="0"/>
              <a:t>of Decision</a:t>
            </a:r>
            <a:endParaRPr lang="en-US" dirty="0"/>
          </a:p>
          <a:p>
            <a:r>
              <a:rPr lang="en-US" dirty="0" smtClean="0"/>
              <a:t>June 1, 2011 		– </a:t>
            </a:r>
            <a:r>
              <a:rPr lang="en-US" dirty="0" smtClean="0"/>
              <a:t>	Appeal </a:t>
            </a:r>
            <a:r>
              <a:rPr lang="en-US" dirty="0" smtClean="0"/>
              <a:t>filed by ARB</a:t>
            </a:r>
            <a:endParaRPr lang="en-US" dirty="0"/>
          </a:p>
          <a:p>
            <a:r>
              <a:rPr lang="en-US" dirty="0" smtClean="0"/>
              <a:t>June 3, 2011 		</a:t>
            </a:r>
            <a:r>
              <a:rPr lang="en-US" dirty="0" smtClean="0"/>
              <a:t>–	Enforcement </a:t>
            </a:r>
            <a:r>
              <a:rPr lang="en-US" dirty="0" smtClean="0"/>
              <a:t>stayed by California Court of Appeal</a:t>
            </a:r>
          </a:p>
          <a:p>
            <a:r>
              <a:rPr lang="en-US" dirty="0" smtClean="0"/>
              <a:t>June 13, 2011		</a:t>
            </a:r>
            <a:r>
              <a:rPr lang="en-US" dirty="0" smtClean="0"/>
              <a:t>–	ARB </a:t>
            </a:r>
            <a:r>
              <a:rPr lang="en-US" dirty="0" smtClean="0"/>
              <a:t>posted </a:t>
            </a:r>
            <a:r>
              <a:rPr lang="en-US" dirty="0" smtClean="0"/>
              <a:t>Supplement </a:t>
            </a:r>
            <a:r>
              <a:rPr lang="en-US" dirty="0" smtClean="0"/>
              <a:t>to Scoping </a:t>
            </a:r>
            <a:r>
              <a:rPr lang="en-US" dirty="0" smtClean="0"/>
              <a:t>Plan with 							revised environmental impact analysis</a:t>
            </a:r>
            <a:endParaRPr lang="en-US" dirty="0" smtClean="0"/>
          </a:p>
          <a:p>
            <a:r>
              <a:rPr lang="en-US" dirty="0" smtClean="0"/>
              <a:t>June 20, 2011 		</a:t>
            </a:r>
            <a:r>
              <a:rPr lang="en-US" dirty="0" smtClean="0"/>
              <a:t>–	Briefing </a:t>
            </a:r>
            <a:r>
              <a:rPr lang="en-US" dirty="0" smtClean="0"/>
              <a:t>due on effect of </a:t>
            </a:r>
            <a:r>
              <a:rPr lang="en-US" dirty="0" smtClean="0"/>
              <a:t>stay</a:t>
            </a:r>
          </a:p>
          <a:p>
            <a:r>
              <a:rPr lang="en-US" dirty="0" smtClean="0"/>
              <a:t>August 24, 2011	–	ARB Board Meeting to approve Supplement</a:t>
            </a:r>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5</a:t>
            </a:fld>
            <a:endParaRPr lang="en-US" dirty="0"/>
          </a:p>
        </p:txBody>
      </p:sp>
    </p:spTree>
    <p:extLst>
      <p:ext uri="{BB962C8B-B14F-4D97-AF65-F5344CB8AC3E}">
        <p14:creationId xmlns:p14="http://schemas.microsoft.com/office/powerpoint/2010/main" val="2663314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Plaintiffs in AIR v. ARB</a:t>
            </a:r>
            <a:endParaRPr lang="en-US" dirty="0">
              <a:solidFill>
                <a:schemeClr val="bg2"/>
              </a:solidFill>
            </a:endParaRPr>
          </a:p>
        </p:txBody>
      </p:sp>
      <p:sp>
        <p:nvSpPr>
          <p:cNvPr id="3" name="Content Placeholder 2"/>
          <p:cNvSpPr>
            <a:spLocks noGrp="1"/>
          </p:cNvSpPr>
          <p:nvPr>
            <p:ph idx="1"/>
          </p:nvPr>
        </p:nvSpPr>
        <p:spPr/>
        <p:txBody>
          <a:bodyPr/>
          <a:lstStyle/>
          <a:p>
            <a:r>
              <a:rPr lang="en-US" dirty="0" smtClean="0"/>
              <a:t>Plaintiffs are environmental justice advocates:</a:t>
            </a:r>
          </a:p>
          <a:p>
            <a:pPr lvl="1"/>
            <a:r>
              <a:rPr lang="en-US" dirty="0" smtClean="0"/>
              <a:t>Center on Race, Poverty and Environment (CRPE)</a:t>
            </a:r>
          </a:p>
          <a:p>
            <a:pPr lvl="1"/>
            <a:r>
              <a:rPr lang="en-US" dirty="0" smtClean="0"/>
              <a:t>Communities for a Better Environment (CBE)</a:t>
            </a:r>
          </a:p>
          <a:p>
            <a:r>
              <a:rPr lang="en-US" dirty="0" smtClean="0"/>
              <a:t>Main concern is that cap-and-trade program will have significant negative health and environmental impacts on disadvantaged communities</a:t>
            </a:r>
          </a:p>
          <a:p>
            <a:r>
              <a:rPr lang="en-US" dirty="0" smtClean="0"/>
              <a:t>CRPE and CBE challenged numerous regulatory provisions of the cap-and-trade program</a:t>
            </a:r>
          </a:p>
          <a:p>
            <a:r>
              <a:rPr lang="en-US" dirty="0" smtClean="0"/>
              <a:t>Also challenged the Functional Equivalency Document (FED) under CEQA for failure to adequately analyze alternatives</a:t>
            </a:r>
          </a:p>
        </p:txBody>
      </p:sp>
      <p:sp>
        <p:nvSpPr>
          <p:cNvPr id="4" name="Slide Number Placeholder 3"/>
          <p:cNvSpPr>
            <a:spLocks noGrp="1"/>
          </p:cNvSpPr>
          <p:nvPr>
            <p:ph type="sldNum" sz="quarter" idx="10"/>
          </p:nvPr>
        </p:nvSpPr>
        <p:spPr/>
        <p:txBody>
          <a:bodyPr/>
          <a:lstStyle/>
          <a:p>
            <a:fld id="{B92B5F52-D42F-4F74-9505-2D478AB380A4}" type="slidenum">
              <a:rPr lang="en-US" smtClean="0"/>
              <a:pPr/>
              <a:t>6</a:t>
            </a:fld>
            <a:endParaRPr lang="en-US" dirty="0"/>
          </a:p>
        </p:txBody>
      </p:sp>
    </p:spTree>
    <p:extLst>
      <p:ext uri="{BB962C8B-B14F-4D97-AF65-F5344CB8AC3E}">
        <p14:creationId xmlns:p14="http://schemas.microsoft.com/office/powerpoint/2010/main" val="3697239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AIR Position – What They Are Saying</a:t>
            </a:r>
            <a:endParaRPr lang="en-US" dirty="0">
              <a:solidFill>
                <a:schemeClr val="bg2"/>
              </a:solidFill>
            </a:endParaRPr>
          </a:p>
        </p:txBody>
      </p:sp>
      <p:sp>
        <p:nvSpPr>
          <p:cNvPr id="3" name="Content Placeholder 2"/>
          <p:cNvSpPr>
            <a:spLocks noGrp="1"/>
          </p:cNvSpPr>
          <p:nvPr>
            <p:ph idx="1"/>
          </p:nvPr>
        </p:nvSpPr>
        <p:spPr/>
        <p:txBody>
          <a:bodyPr/>
          <a:lstStyle/>
          <a:p>
            <a:r>
              <a:rPr lang="en-US" dirty="0"/>
              <a:t>Overall -- Scoping Plan a </a:t>
            </a:r>
            <a:r>
              <a:rPr lang="en-US" i="1" dirty="0"/>
              <a:t>post hoc </a:t>
            </a:r>
            <a:r>
              <a:rPr lang="en-US" dirty="0"/>
              <a:t>rationalization for already chosen policy </a:t>
            </a:r>
            <a:r>
              <a:rPr lang="en-US" dirty="0" smtClean="0"/>
              <a:t>approaches</a:t>
            </a:r>
          </a:p>
          <a:p>
            <a:r>
              <a:rPr lang="en-US" dirty="0" smtClean="0"/>
              <a:t>“Cap-and-trade is a type of pollution trading that threatens to replace policies [command and control] requiring all polluters clean up.” CBE Press Release, January 24, 2011</a:t>
            </a:r>
          </a:p>
          <a:p>
            <a:r>
              <a:rPr lang="en-US" dirty="0" smtClean="0"/>
              <a:t>“It allows some polluters – typically the oldest facilities located in low income communities of color – to continue or increase their pollutant emissions while other polluters further decrease emissions.” </a:t>
            </a:r>
            <a:r>
              <a:rPr lang="en-US" u="sng" dirty="0" smtClean="0"/>
              <a:t>Id</a:t>
            </a:r>
            <a:r>
              <a:rPr lang="en-US" dirty="0" smtClean="0"/>
              <a:t>.</a:t>
            </a:r>
          </a:p>
          <a:p>
            <a:r>
              <a:rPr lang="en-US" dirty="0" smtClean="0"/>
              <a:t>“Cap-and-trade has the worst impact on health in low income communities and communities of color” CBE Press Release, May 20, 2011</a:t>
            </a:r>
          </a:p>
          <a:p>
            <a:r>
              <a:rPr lang="en-US" dirty="0" smtClean="0"/>
              <a:t>“We wanted the good parts of AB 32 to proceed and the court to only enjoin the cap-and-trade component, and that’s exactly what the court did.” CRPE Attorney, New York Times, May 23, 2011</a:t>
            </a:r>
          </a:p>
          <a:p>
            <a:pPr marL="0" indent="0">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7</a:t>
            </a:fld>
            <a:endParaRPr lang="en-US" dirty="0"/>
          </a:p>
        </p:txBody>
      </p:sp>
    </p:spTree>
    <p:extLst>
      <p:ext uri="{BB962C8B-B14F-4D97-AF65-F5344CB8AC3E}">
        <p14:creationId xmlns:p14="http://schemas.microsoft.com/office/powerpoint/2010/main" val="415346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ARB Position  </a:t>
            </a:r>
            <a:endParaRPr lang="en-US" dirty="0">
              <a:solidFill>
                <a:schemeClr val="bg2"/>
              </a:solidFill>
            </a:endParaRPr>
          </a:p>
        </p:txBody>
      </p:sp>
      <p:sp>
        <p:nvSpPr>
          <p:cNvPr id="3" name="Content Placeholder 2"/>
          <p:cNvSpPr>
            <a:spLocks noGrp="1"/>
          </p:cNvSpPr>
          <p:nvPr>
            <p:ph idx="1"/>
          </p:nvPr>
        </p:nvSpPr>
        <p:spPr/>
        <p:txBody>
          <a:bodyPr/>
          <a:lstStyle/>
          <a:p>
            <a:r>
              <a:rPr lang="en-US" dirty="0" smtClean="0"/>
              <a:t>Cap-and-trade regulatory program being developed consistent with statute (AB 32) and CEQA</a:t>
            </a:r>
          </a:p>
          <a:p>
            <a:r>
              <a:rPr lang="en-US" dirty="0" smtClean="0"/>
              <a:t>Need to move ahead aggressively with timetable to meet ambitious GHG emission reduction goals </a:t>
            </a:r>
          </a:p>
          <a:p>
            <a:r>
              <a:rPr lang="en-US" dirty="0"/>
              <a:t>By January 1, </a:t>
            </a:r>
            <a:r>
              <a:rPr lang="en-US" dirty="0" smtClean="0"/>
              <a:t>2012, ARB calendar states: </a:t>
            </a:r>
            <a:r>
              <a:rPr lang="en-US" dirty="0"/>
              <a:t>“All greenhouse gas rules take </a:t>
            </a:r>
            <a:r>
              <a:rPr lang="en-US" dirty="0" smtClean="0"/>
              <a:t>effect”</a:t>
            </a:r>
          </a:p>
          <a:p>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8</a:t>
            </a:fld>
            <a:endParaRPr lang="en-US" dirty="0"/>
          </a:p>
        </p:txBody>
      </p:sp>
    </p:spTree>
    <p:extLst>
      <p:ext uri="{BB962C8B-B14F-4D97-AF65-F5344CB8AC3E}">
        <p14:creationId xmlns:p14="http://schemas.microsoft.com/office/powerpoint/2010/main" val="2095082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of Review</a:t>
            </a:r>
            <a:endParaRPr lang="en-US" dirty="0"/>
          </a:p>
        </p:txBody>
      </p:sp>
      <p:sp>
        <p:nvSpPr>
          <p:cNvPr id="3" name="Content Placeholder 2"/>
          <p:cNvSpPr>
            <a:spLocks noGrp="1"/>
          </p:cNvSpPr>
          <p:nvPr>
            <p:ph idx="1"/>
          </p:nvPr>
        </p:nvSpPr>
        <p:spPr/>
        <p:txBody>
          <a:bodyPr/>
          <a:lstStyle/>
          <a:p>
            <a:pPr marL="0" indent="0">
              <a:buNone/>
            </a:pPr>
            <a:r>
              <a:rPr lang="en-US" dirty="0" smtClean="0"/>
              <a:t>In reviewing the AB 32 regulatory program:</a:t>
            </a:r>
          </a:p>
          <a:p>
            <a:r>
              <a:rPr lang="en-US" dirty="0" smtClean="0"/>
              <a:t>ARB’s duty to develop the Scoping Plan is “quasi-legislative” </a:t>
            </a:r>
          </a:p>
          <a:p>
            <a:r>
              <a:rPr lang="en-US" dirty="0" smtClean="0"/>
              <a:t>Reviewed under an arbitrary and capricious standard</a:t>
            </a:r>
          </a:p>
          <a:p>
            <a:r>
              <a:rPr lang="en-US" dirty="0" smtClean="0"/>
              <a:t>“[A]ffording the agency wide latitude in statutory interpretation”</a:t>
            </a:r>
          </a:p>
          <a:p>
            <a:endParaRPr lang="en-US" dirty="0"/>
          </a:p>
          <a:p>
            <a:pPr marL="0" indent="0">
              <a:buNone/>
            </a:pPr>
            <a:r>
              <a:rPr lang="en-US" dirty="0"/>
              <a:t>In reviewing </a:t>
            </a:r>
            <a:r>
              <a:rPr lang="en-US" dirty="0" smtClean="0"/>
              <a:t>CEQA compliance:</a:t>
            </a:r>
            <a:endParaRPr lang="en-US" dirty="0"/>
          </a:p>
          <a:p>
            <a:r>
              <a:rPr lang="en-US" dirty="0" smtClean="0"/>
              <a:t>Administrative record reviewed to determine whether agency abused its discretion</a:t>
            </a:r>
          </a:p>
          <a:p>
            <a:r>
              <a:rPr lang="en-US" dirty="0" smtClean="0"/>
              <a:t>Shown by determination that agency’s determination: (1) not supported by substantial evidence or (2) agency has not proceeded in a manner required by law</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B92B5F52-D42F-4F74-9505-2D478AB380A4}" type="slidenum">
              <a:rPr lang="en-US" smtClean="0"/>
              <a:pPr/>
              <a:t>9</a:t>
            </a:fld>
            <a:endParaRPr lang="en-US" dirty="0"/>
          </a:p>
        </p:txBody>
      </p:sp>
    </p:spTree>
    <p:extLst>
      <p:ext uri="{BB962C8B-B14F-4D97-AF65-F5344CB8AC3E}">
        <p14:creationId xmlns:p14="http://schemas.microsoft.com/office/powerpoint/2010/main" val="1026817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Only">
  <a:themeElements>
    <a:clrScheme name="Title Only 1">
      <a:dk1>
        <a:srgbClr val="8A8A8D"/>
      </a:dk1>
      <a:lt1>
        <a:srgbClr val="FFFFFF"/>
      </a:lt1>
      <a:dk2>
        <a:srgbClr val="000000"/>
      </a:dk2>
      <a:lt2>
        <a:srgbClr val="000000"/>
      </a:lt2>
      <a:accent1>
        <a:srgbClr val="65508F"/>
      </a:accent1>
      <a:accent2>
        <a:srgbClr val="839219"/>
      </a:accent2>
      <a:accent3>
        <a:srgbClr val="FFFFFF"/>
      </a:accent3>
      <a:accent4>
        <a:srgbClr val="757578"/>
      </a:accent4>
      <a:accent5>
        <a:srgbClr val="B8B3C6"/>
      </a:accent5>
      <a:accent6>
        <a:srgbClr val="768416"/>
      </a:accent6>
      <a:hlink>
        <a:srgbClr val="4C96D1"/>
      </a:hlink>
      <a:folHlink>
        <a:srgbClr val="9F3925"/>
      </a:folHlink>
    </a:clrScheme>
    <a:fontScheme name="Title Only">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Only 1">
        <a:dk1>
          <a:srgbClr val="8A8A8D"/>
        </a:dk1>
        <a:lt1>
          <a:srgbClr val="FFFFFF"/>
        </a:lt1>
        <a:dk2>
          <a:srgbClr val="000000"/>
        </a:dk2>
        <a:lt2>
          <a:srgbClr val="000000"/>
        </a:lt2>
        <a:accent1>
          <a:srgbClr val="65508F"/>
        </a:accent1>
        <a:accent2>
          <a:srgbClr val="839219"/>
        </a:accent2>
        <a:accent3>
          <a:srgbClr val="FFFFFF"/>
        </a:accent3>
        <a:accent4>
          <a:srgbClr val="757578"/>
        </a:accent4>
        <a:accent5>
          <a:srgbClr val="B8B3C6"/>
        </a:accent5>
        <a:accent6>
          <a:srgbClr val="768416"/>
        </a:accent6>
        <a:hlink>
          <a:srgbClr val="4C96D1"/>
        </a:hlink>
        <a:folHlink>
          <a:srgbClr val="9F3925"/>
        </a:folHlink>
      </a:clrScheme>
      <a:clrMap bg1="lt1" tx1="dk1" bg2="lt2" tx2="dk2" accent1="accent1" accent2="accent2" accent3="accent3" accent4="accent4" accent5="accent5" accent6="accent6" hlink="hlink" folHlink="folHlink"/>
    </a:extraClrScheme>
    <a:extraClrScheme>
      <a:clrScheme name="Title Only 2">
        <a:dk1>
          <a:srgbClr val="6E6E6E"/>
        </a:dk1>
        <a:lt1>
          <a:srgbClr val="FFFFFF"/>
        </a:lt1>
        <a:dk2>
          <a:srgbClr val="000000"/>
        </a:dk2>
        <a:lt2>
          <a:srgbClr val="000000"/>
        </a:lt2>
        <a:accent1>
          <a:srgbClr val="65508F"/>
        </a:accent1>
        <a:accent2>
          <a:srgbClr val="839219"/>
        </a:accent2>
        <a:accent3>
          <a:srgbClr val="FFFFFF"/>
        </a:accent3>
        <a:accent4>
          <a:srgbClr val="5D5D5D"/>
        </a:accent4>
        <a:accent5>
          <a:srgbClr val="B8B3C6"/>
        </a:accent5>
        <a:accent6>
          <a:srgbClr val="768416"/>
        </a:accent6>
        <a:hlink>
          <a:srgbClr val="4C96D1"/>
        </a:hlink>
        <a:folHlink>
          <a:srgbClr val="9F39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arketing Presentation Master-2-6-2010">
  <a:themeElements>
    <a:clrScheme name="Marketing Presentation Master-2-6-2010 1">
      <a:dk1>
        <a:srgbClr val="6E6E6E"/>
      </a:dk1>
      <a:lt1>
        <a:srgbClr val="FFFFFF"/>
      </a:lt1>
      <a:dk2>
        <a:srgbClr val="000000"/>
      </a:dk2>
      <a:lt2>
        <a:srgbClr val="000000"/>
      </a:lt2>
      <a:accent1>
        <a:srgbClr val="65508F"/>
      </a:accent1>
      <a:accent2>
        <a:srgbClr val="839219"/>
      </a:accent2>
      <a:accent3>
        <a:srgbClr val="FFFFFF"/>
      </a:accent3>
      <a:accent4>
        <a:srgbClr val="5D5D5D"/>
      </a:accent4>
      <a:accent5>
        <a:srgbClr val="B8B3C6"/>
      </a:accent5>
      <a:accent6>
        <a:srgbClr val="768416"/>
      </a:accent6>
      <a:hlink>
        <a:srgbClr val="4C96D1"/>
      </a:hlink>
      <a:folHlink>
        <a:srgbClr val="9F3925"/>
      </a:folHlink>
    </a:clrScheme>
    <a:fontScheme name="1_Marketing Presentation Master-2-6-2010">
      <a:majorFont>
        <a:latin typeface="Times New Roman"/>
        <a:ea typeface="Times New Roman"/>
        <a:cs typeface="Times New Roman"/>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C96D1"/>
        </a:solidFill>
        <a:ln>
          <a:noFill/>
        </a:ln>
        <a:effectLst/>
      </a:spPr>
      <a:bodyPr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spPr>
      <a:bodyPr>
        <a:prstTxWarp prst="textNoShape">
          <a:avLst/>
        </a:prstTxWarp>
      </a:bodyPr>
      <a:lstStyle>
        <a:defPPr>
          <a:lnSpc>
            <a:spcPts val="1600"/>
          </a:lnSpc>
          <a:spcAft>
            <a:spcPts val="1100"/>
          </a:spcAft>
          <a:defRPr sz="1400" dirty="0">
            <a:latin typeface="Times" charset="0"/>
          </a:defRPr>
        </a:defPPr>
      </a:lstStyle>
    </a:txDef>
  </a:objectDefaults>
  <a:extraClrSchemeLst>
    <a:extraClrScheme>
      <a:clrScheme name="Marketing Presentation Master-2-6-2010 1">
        <a:dk1>
          <a:srgbClr val="6E6E6E"/>
        </a:dk1>
        <a:lt1>
          <a:srgbClr val="FFFFFF"/>
        </a:lt1>
        <a:dk2>
          <a:srgbClr val="000000"/>
        </a:dk2>
        <a:lt2>
          <a:srgbClr val="000000"/>
        </a:lt2>
        <a:accent1>
          <a:srgbClr val="65508F"/>
        </a:accent1>
        <a:accent2>
          <a:srgbClr val="839219"/>
        </a:accent2>
        <a:accent3>
          <a:srgbClr val="FFFFFF"/>
        </a:accent3>
        <a:accent4>
          <a:srgbClr val="5D5D5D"/>
        </a:accent4>
        <a:accent5>
          <a:srgbClr val="B8B3C6"/>
        </a:accent5>
        <a:accent6>
          <a:srgbClr val="768416"/>
        </a:accent6>
        <a:hlink>
          <a:srgbClr val="4C96D1"/>
        </a:hlink>
        <a:folHlink>
          <a:srgbClr val="9F392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Marketing Presentation Master-2-6-2010</Template>
  <TotalTime>2566</TotalTime>
  <Words>1267</Words>
  <Application>Microsoft Office PowerPoint</Application>
  <PresentationFormat>On-screen Show (4:3)</PresentationFormat>
  <Paragraphs>159</Paragraphs>
  <Slides>19</Slides>
  <Notes>3</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Title Only</vt:lpstr>
      <vt:lpstr>1_Marketing Presentation Master-2-6-2010</vt:lpstr>
      <vt:lpstr>   CALIFORNIA CAP-AND-TRADE WORKSHOP  LITIGATION UPDATE  June 21, 2011   </vt:lpstr>
      <vt:lpstr>American Electric Power v. Connecticut</vt:lpstr>
      <vt:lpstr>Introduction and Overview</vt:lpstr>
      <vt:lpstr>Background on AB32 Cap-and-Trade Program</vt:lpstr>
      <vt:lpstr>AIR v. ARB – Procedural Background</vt:lpstr>
      <vt:lpstr>Plaintiffs in AIR v. ARB</vt:lpstr>
      <vt:lpstr>AIR Position – What They Are Saying</vt:lpstr>
      <vt:lpstr>ARB Position  </vt:lpstr>
      <vt:lpstr>Standard of Review</vt:lpstr>
      <vt:lpstr>What AIR Court Did Not Do…</vt:lpstr>
      <vt:lpstr>Overall Approval of ARB Regulatory Approach</vt:lpstr>
      <vt:lpstr>CEQA Review</vt:lpstr>
      <vt:lpstr>Outstanding CEQA Issue</vt:lpstr>
      <vt:lpstr>ARB CEQA Response</vt:lpstr>
      <vt:lpstr>ARB Workshops</vt:lpstr>
      <vt:lpstr>Lessons Learned/Questions Remaining</vt:lpstr>
      <vt:lpstr>Timing</vt:lpstr>
      <vt:lpstr>PowerPoint Presentation</vt:lpstr>
      <vt:lpstr>Thomas McHenry</vt:lpstr>
    </vt:vector>
  </TitlesOfParts>
  <Company>Gibson, Dunn &amp; Crutcher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  Presentation to: &lt;Client Name&gt; </dc:title>
  <dc:creator>Terrill King</dc:creator>
  <cp:lastModifiedBy>Rachel A. Johannes</cp:lastModifiedBy>
  <cp:revision>88</cp:revision>
  <cp:lastPrinted>2011-06-21T15:00:48Z</cp:lastPrinted>
  <dcterms:created xsi:type="dcterms:W3CDTF">2010-02-09T00:29:30Z</dcterms:created>
  <dcterms:modified xsi:type="dcterms:W3CDTF">2011-06-21T15:03:48Z</dcterms:modified>
</cp:coreProperties>
</file>