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6" r:id="rId2"/>
    <p:sldId id="482" r:id="rId3"/>
    <p:sldId id="298" r:id="rId4"/>
    <p:sldId id="472" r:id="rId5"/>
    <p:sldId id="467" r:id="rId6"/>
    <p:sldId id="500" r:id="rId7"/>
    <p:sldId id="476" r:id="rId8"/>
    <p:sldId id="498" r:id="rId9"/>
    <p:sldId id="492" r:id="rId10"/>
    <p:sldId id="484" r:id="rId11"/>
    <p:sldId id="485" r:id="rId12"/>
    <p:sldId id="494" r:id="rId13"/>
    <p:sldId id="487" r:id="rId14"/>
    <p:sldId id="339" r:id="rId15"/>
    <p:sldId id="390" r:id="rId16"/>
    <p:sldId id="297" r:id="rId17"/>
    <p:sldId id="490" r:id="rId18"/>
    <p:sldId id="465" r:id="rId19"/>
    <p:sldId id="388" r:id="rId20"/>
    <p:sldId id="496" r:id="rId21"/>
    <p:sldId id="458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C46"/>
    <a:srgbClr val="FF0000"/>
    <a:srgbClr val="FFFFCC"/>
    <a:srgbClr val="003399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09" autoAdjust="0"/>
  </p:normalViewPr>
  <p:slideViewPr>
    <p:cSldViewPr snapToGrid="0">
      <p:cViewPr>
        <p:scale>
          <a:sx n="80" d="100"/>
          <a:sy n="80" d="100"/>
        </p:scale>
        <p:origin x="-2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.ad.espeed.com\DFSRoot\Home-Directories\San-Francisco\ahalley\AB32\CA%20Mark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rotY val="0"/>
      <c:perspective val="30"/>
    </c:view3D>
    <c:plotArea>
      <c:layout/>
      <c:bar3DChart>
        <c:barDir val="col"/>
        <c:grouping val="stacked"/>
        <c:ser>
          <c:idx val="2"/>
          <c:order val="0"/>
          <c:tx>
            <c:v>Allowances</c:v>
          </c:tx>
          <c:spPr>
            <a:solidFill>
              <a:srgbClr val="83BEC9"/>
            </a:solidFill>
          </c:spPr>
          <c:cat>
            <c:numRef>
              <c:f>(Sheet1!$A$2,Sheet1!$A$4:$A$11)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(Sheet1!$E$2,Sheet1!$E$4:$E$11)</c:f>
              <c:numCache>
                <c:formatCode>#,##0</c:formatCode>
                <c:ptCount val="9"/>
                <c:pt idx="0">
                  <c:v>0</c:v>
                </c:pt>
                <c:pt idx="1">
                  <c:v>148148000</c:v>
                </c:pt>
                <c:pt idx="2">
                  <c:v>145326999.99999997</c:v>
                </c:pt>
                <c:pt idx="3">
                  <c:v>347159999.99999988</c:v>
                </c:pt>
                <c:pt idx="4">
                  <c:v>336512000</c:v>
                </c:pt>
                <c:pt idx="5">
                  <c:v>325952000</c:v>
                </c:pt>
                <c:pt idx="6">
                  <c:v>304555000</c:v>
                </c:pt>
                <c:pt idx="7">
                  <c:v>294355000</c:v>
                </c:pt>
                <c:pt idx="8">
                  <c:v>284070000</c:v>
                </c:pt>
              </c:numCache>
            </c:numRef>
          </c:val>
        </c:ser>
        <c:ser>
          <c:idx val="0"/>
          <c:order val="1"/>
          <c:tx>
            <c:v>Offsets Allowed</c:v>
          </c:tx>
          <c:spPr>
            <a:solidFill>
              <a:srgbClr val="FEF973"/>
            </a:solidFill>
          </c:spPr>
          <c:cat>
            <c:numRef>
              <c:f>(Sheet1!$A$2,Sheet1!$A$4:$A$11)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(Sheet1!$C$2,Sheet1!$C$4:$C$11)</c:f>
              <c:numCache>
                <c:formatCode>#,##0</c:formatCode>
                <c:ptCount val="9"/>
                <c:pt idx="0">
                  <c:v>0</c:v>
                </c:pt>
                <c:pt idx="1">
                  <c:v>13024000</c:v>
                </c:pt>
                <c:pt idx="2">
                  <c:v>12775999.999999996</c:v>
                </c:pt>
                <c:pt idx="3">
                  <c:v>31559999.999999996</c:v>
                </c:pt>
                <c:pt idx="4">
                  <c:v>30591999.999999996</c:v>
                </c:pt>
                <c:pt idx="5">
                  <c:v>29632000</c:v>
                </c:pt>
                <c:pt idx="6">
                  <c:v>28663999.999999996</c:v>
                </c:pt>
                <c:pt idx="7">
                  <c:v>27704000</c:v>
                </c:pt>
                <c:pt idx="8">
                  <c:v>26736000</c:v>
                </c:pt>
              </c:numCache>
            </c:numRef>
          </c:val>
        </c:ser>
        <c:ser>
          <c:idx val="1"/>
          <c:order val="2"/>
          <c:tx>
            <c:v>Reserve</c:v>
          </c:tx>
          <c:spPr>
            <a:solidFill>
              <a:srgbClr val="FF0309"/>
            </a:solidFill>
          </c:spPr>
          <c:cat>
            <c:numRef>
              <c:f>(Sheet1!$A$2,Sheet1!$A$4:$A$11)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(Sheet1!$D$2,Sheet1!$D$4:$D$11)</c:f>
              <c:numCache>
                <c:formatCode>#,##0</c:formatCode>
                <c:ptCount val="9"/>
                <c:pt idx="0">
                  <c:v>0</c:v>
                </c:pt>
                <c:pt idx="1">
                  <c:v>1628000</c:v>
                </c:pt>
                <c:pt idx="2">
                  <c:v>1597000</c:v>
                </c:pt>
                <c:pt idx="3">
                  <c:v>15780000</c:v>
                </c:pt>
                <c:pt idx="4">
                  <c:v>15295999.999999996</c:v>
                </c:pt>
                <c:pt idx="5">
                  <c:v>14815999.999999996</c:v>
                </c:pt>
                <c:pt idx="6">
                  <c:v>25081000.000000004</c:v>
                </c:pt>
                <c:pt idx="7">
                  <c:v>24241000</c:v>
                </c:pt>
                <c:pt idx="8">
                  <c:v>23393999.999999996</c:v>
                </c:pt>
              </c:numCache>
            </c:numRef>
          </c:val>
        </c:ser>
        <c:gapWidth val="55"/>
        <c:shape val="cylinder"/>
        <c:axId val="78822784"/>
        <c:axId val="34870400"/>
        <c:axId val="0"/>
      </c:bar3DChart>
      <c:catAx>
        <c:axId val="788227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0" i="0" baseline="0"/>
            </a:pPr>
            <a:endParaRPr lang="en-US"/>
          </a:p>
        </c:txPr>
        <c:crossAx val="34870400"/>
        <c:crosses val="autoZero"/>
        <c:lblAlgn val="ctr"/>
        <c:lblOffset val="100"/>
      </c:catAx>
      <c:valAx>
        <c:axId val="34870400"/>
        <c:scaling>
          <c:orientation val="minMax"/>
          <c:max val="400000000"/>
          <c:min val="100000000"/>
        </c:scaling>
        <c:axPos val="l"/>
        <c:majorGridlines/>
        <c:numFmt formatCode="General" sourceLinked="0"/>
        <c:maj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78822784"/>
        <c:crosses val="autoZero"/>
        <c:crossBetween val="between"/>
        <c:dispUnits>
          <c:builtInUnit val="millions"/>
          <c:dispUnitsLbl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</c:dispUnitsLbl>
        </c:dispUnits>
      </c:valAx>
    </c:plotArea>
    <c:legend>
      <c:legendPos val="r"/>
      <c:txPr>
        <a:bodyPr/>
        <a:lstStyle/>
        <a:p>
          <a:pPr>
            <a:defRPr sz="1200" baseline="0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8882E-9403-40A0-99F5-030D2B4B671C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</dgm:pt>
    <dgm:pt modelId="{34995FED-43C7-4F71-99C1-C9B3DA40B12C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1200" b="1" i="1" dirty="0" smtClean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600" b="1" i="1" dirty="0" smtClean="0">
              <a:latin typeface="Calibri" pitchFamily="34" charset="0"/>
            </a:rPr>
            <a:t>Environment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i="0" dirty="0" smtClean="0">
              <a:latin typeface="Calibri" pitchFamily="34" charset="0"/>
            </a:rPr>
            <a:t>Markets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i="0" dirty="0" smtClean="0">
              <a:latin typeface="Calibri" pitchFamily="34" charset="0"/>
            </a:rPr>
            <a:t>Compliance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i="0" dirty="0" smtClean="0">
              <a:latin typeface="Calibri" pitchFamily="34" charset="0"/>
            </a:rPr>
            <a:t>Voluntary</a:t>
          </a:r>
          <a:endParaRPr lang="en-US" sz="1200" b="1" i="0" dirty="0">
            <a:latin typeface="Calibri" pitchFamily="34" charset="0"/>
          </a:endParaRPr>
        </a:p>
      </dgm:t>
    </dgm:pt>
    <dgm:pt modelId="{39553C65-47F0-4C4C-99D9-205C166C61A8}" type="parTrans" cxnId="{B6A64F7E-2C76-408A-B73B-B3B90A176A06}">
      <dgm:prSet/>
      <dgm:spPr/>
      <dgm:t>
        <a:bodyPr/>
        <a:lstStyle/>
        <a:p>
          <a:endParaRPr lang="en-US"/>
        </a:p>
      </dgm:t>
    </dgm:pt>
    <dgm:pt modelId="{4CB2C7B0-C7EB-4470-A8FD-C2933E9A851F}" type="sibTrans" cxnId="{B6A64F7E-2C76-408A-B73B-B3B90A176A06}">
      <dgm:prSet/>
      <dgm:spPr/>
      <dgm:t>
        <a:bodyPr/>
        <a:lstStyle/>
        <a:p>
          <a:endParaRPr lang="en-US"/>
        </a:p>
      </dgm:t>
    </dgm:pt>
    <dgm:pt modelId="{4750AE65-C0E0-439A-8BBC-ED1F4A9868E1}">
      <dgm:prSet phldrT="[Text]" custT="1"/>
      <dgm:spPr/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dirty="0" smtClean="0">
              <a:latin typeface="Calibri" pitchFamily="34" charset="0"/>
            </a:rPr>
            <a:t>Innovation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 smtClean="0">
              <a:latin typeface="Calibri" pitchFamily="34" charset="0"/>
            </a:rPr>
            <a:t>Finance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 smtClean="0">
              <a:latin typeface="Calibri" pitchFamily="34" charset="0"/>
            </a:rPr>
            <a:t>Securitization</a:t>
          </a:r>
        </a:p>
        <a:p>
          <a:pPr marL="0" defTabSz="12446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200" b="1" i="0" dirty="0" smtClean="0">
              <a:latin typeface="Calibri" pitchFamily="34" charset="0"/>
            </a:rPr>
            <a:t>Technology</a:t>
          </a:r>
        </a:p>
      </dgm:t>
    </dgm:pt>
    <dgm:pt modelId="{B907721D-46DF-44DA-A99C-5B33EBF7BD0A}" type="parTrans" cxnId="{CF2FFBF7-1303-4EBE-AC1D-1513F07127F8}">
      <dgm:prSet/>
      <dgm:spPr/>
      <dgm:t>
        <a:bodyPr/>
        <a:lstStyle/>
        <a:p>
          <a:endParaRPr lang="en-US"/>
        </a:p>
      </dgm:t>
    </dgm:pt>
    <dgm:pt modelId="{6E3935B7-04E8-43A6-BDE2-08C52EC55A94}" type="sibTrans" cxnId="{CF2FFBF7-1303-4EBE-AC1D-1513F07127F8}">
      <dgm:prSet/>
      <dgm:spPr/>
      <dgm:t>
        <a:bodyPr/>
        <a:lstStyle/>
        <a:p>
          <a:endParaRPr lang="en-US"/>
        </a:p>
      </dgm:t>
    </dgm:pt>
    <dgm:pt modelId="{5F19AF7D-6BD7-4BA2-A775-7AFAC8656FA4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600" b="1" i="1" dirty="0" smtClean="0">
              <a:latin typeface="Calibri" pitchFamily="34" charset="0"/>
            </a:rPr>
            <a:t>Energy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200" b="1" i="0" dirty="0" smtClean="0">
            <a:latin typeface="Calibri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i="0" dirty="0" smtClean="0">
              <a:latin typeface="Calibri" pitchFamily="34" charset="0"/>
            </a:rPr>
            <a:t>Renewables</a:t>
          </a:r>
          <a:endParaRPr lang="en-US" sz="1200" b="1" i="1" dirty="0">
            <a:latin typeface="Calibri" pitchFamily="34" charset="0"/>
          </a:endParaRPr>
        </a:p>
      </dgm:t>
    </dgm:pt>
    <dgm:pt modelId="{E1D5C76A-4A93-4FBD-90C3-678E4161B9E2}" type="parTrans" cxnId="{A08CBD7D-56A0-420D-8FAA-694E3556C1E7}">
      <dgm:prSet/>
      <dgm:spPr/>
      <dgm:t>
        <a:bodyPr/>
        <a:lstStyle/>
        <a:p>
          <a:endParaRPr lang="en-US"/>
        </a:p>
      </dgm:t>
    </dgm:pt>
    <dgm:pt modelId="{B6A487E7-AC52-4268-9C68-CB5897098FFC}" type="sibTrans" cxnId="{A08CBD7D-56A0-420D-8FAA-694E3556C1E7}">
      <dgm:prSet/>
      <dgm:spPr/>
      <dgm:t>
        <a:bodyPr/>
        <a:lstStyle/>
        <a:p>
          <a:endParaRPr lang="en-US"/>
        </a:p>
      </dgm:t>
    </dgm:pt>
    <dgm:pt modelId="{B6BCCD38-1ECE-44A3-868D-406BF6051685}" type="pres">
      <dgm:prSet presAssocID="{C2A8882E-9403-40A0-99F5-030D2B4B671C}" presName="compositeShape" presStyleCnt="0">
        <dgm:presLayoutVars>
          <dgm:chMax val="7"/>
          <dgm:dir/>
          <dgm:resizeHandles val="exact"/>
        </dgm:presLayoutVars>
      </dgm:prSet>
      <dgm:spPr/>
    </dgm:pt>
    <dgm:pt modelId="{1E475AAA-1D31-44F9-B104-22F9AF3FB610}" type="pres">
      <dgm:prSet presAssocID="{34995FED-43C7-4F71-99C1-C9B3DA40B12C}" presName="circ1" presStyleLbl="vennNode1" presStyleIdx="0" presStyleCnt="3" custLinFactNeighborX="-1553" custLinFactNeighborY="-4833"/>
      <dgm:spPr/>
      <dgm:t>
        <a:bodyPr/>
        <a:lstStyle/>
        <a:p>
          <a:endParaRPr lang="en-US"/>
        </a:p>
      </dgm:t>
    </dgm:pt>
    <dgm:pt modelId="{9B80318A-57F6-4DD3-8E11-730EF3EAA923}" type="pres">
      <dgm:prSet presAssocID="{34995FED-43C7-4F71-99C1-C9B3DA40B12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A8375-AD26-4B3A-BF88-1E13A14822BE}" type="pres">
      <dgm:prSet presAssocID="{4750AE65-C0E0-439A-8BBC-ED1F4A9868E1}" presName="circ2" presStyleLbl="vennNode1" presStyleIdx="1" presStyleCnt="3" custLinFactNeighborX="20255" custLinFactNeighborY="11575"/>
      <dgm:spPr/>
      <dgm:t>
        <a:bodyPr/>
        <a:lstStyle/>
        <a:p>
          <a:endParaRPr lang="en-US"/>
        </a:p>
      </dgm:t>
    </dgm:pt>
    <dgm:pt modelId="{CB44285C-C4BD-4DA5-B1CE-D31789EC70CF}" type="pres">
      <dgm:prSet presAssocID="{4750AE65-C0E0-439A-8BBC-ED1F4A9868E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0E518-8DC7-4EC9-AE39-85DB419E9332}" type="pres">
      <dgm:prSet presAssocID="{5F19AF7D-6BD7-4BA2-A775-7AFAC8656FA4}" presName="circ3" presStyleLbl="vennNode1" presStyleIdx="2" presStyleCnt="3" custLinFactNeighborX="-6713" custLinFactNeighborY="9997"/>
      <dgm:spPr/>
      <dgm:t>
        <a:bodyPr/>
        <a:lstStyle/>
        <a:p>
          <a:endParaRPr lang="en-US"/>
        </a:p>
      </dgm:t>
    </dgm:pt>
    <dgm:pt modelId="{178994AF-7C86-4DDE-81F6-98004D01D82C}" type="pres">
      <dgm:prSet presAssocID="{5F19AF7D-6BD7-4BA2-A775-7AFAC8656FA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031EA2-0629-C64A-AADD-AD801A5D180D}" type="presOf" srcId="{4750AE65-C0E0-439A-8BBC-ED1F4A9868E1}" destId="{CB44285C-C4BD-4DA5-B1CE-D31789EC70CF}" srcOrd="1" destOrd="0" presId="urn:microsoft.com/office/officeart/2005/8/layout/venn1"/>
    <dgm:cxn modelId="{EFED0BAB-C368-3A49-8300-43FC354673F0}" type="presOf" srcId="{34995FED-43C7-4F71-99C1-C9B3DA40B12C}" destId="{9B80318A-57F6-4DD3-8E11-730EF3EAA923}" srcOrd="1" destOrd="0" presId="urn:microsoft.com/office/officeart/2005/8/layout/venn1"/>
    <dgm:cxn modelId="{AD41A72B-72D6-3849-9EC9-4E2368EDC168}" type="presOf" srcId="{5F19AF7D-6BD7-4BA2-A775-7AFAC8656FA4}" destId="{178994AF-7C86-4DDE-81F6-98004D01D82C}" srcOrd="1" destOrd="0" presId="urn:microsoft.com/office/officeart/2005/8/layout/venn1"/>
    <dgm:cxn modelId="{D378E21C-2C3D-424A-A9AF-3A7611AAE69F}" type="presOf" srcId="{34995FED-43C7-4F71-99C1-C9B3DA40B12C}" destId="{1E475AAA-1D31-44F9-B104-22F9AF3FB610}" srcOrd="0" destOrd="0" presId="urn:microsoft.com/office/officeart/2005/8/layout/venn1"/>
    <dgm:cxn modelId="{0433615D-ED93-B742-A434-C469F7E14380}" type="presOf" srcId="{4750AE65-C0E0-439A-8BBC-ED1F4A9868E1}" destId="{A3FA8375-AD26-4B3A-BF88-1E13A14822BE}" srcOrd="0" destOrd="0" presId="urn:microsoft.com/office/officeart/2005/8/layout/venn1"/>
    <dgm:cxn modelId="{B6A64F7E-2C76-408A-B73B-B3B90A176A06}" srcId="{C2A8882E-9403-40A0-99F5-030D2B4B671C}" destId="{34995FED-43C7-4F71-99C1-C9B3DA40B12C}" srcOrd="0" destOrd="0" parTransId="{39553C65-47F0-4C4C-99D9-205C166C61A8}" sibTransId="{4CB2C7B0-C7EB-4470-A8FD-C2933E9A851F}"/>
    <dgm:cxn modelId="{EBD827B8-790A-0540-AF38-6ECD3BC9C10C}" type="presOf" srcId="{C2A8882E-9403-40A0-99F5-030D2B4B671C}" destId="{B6BCCD38-1ECE-44A3-868D-406BF6051685}" srcOrd="0" destOrd="0" presId="urn:microsoft.com/office/officeart/2005/8/layout/venn1"/>
    <dgm:cxn modelId="{A08CBD7D-56A0-420D-8FAA-694E3556C1E7}" srcId="{C2A8882E-9403-40A0-99F5-030D2B4B671C}" destId="{5F19AF7D-6BD7-4BA2-A775-7AFAC8656FA4}" srcOrd="2" destOrd="0" parTransId="{E1D5C76A-4A93-4FBD-90C3-678E4161B9E2}" sibTransId="{B6A487E7-AC52-4268-9C68-CB5897098FFC}"/>
    <dgm:cxn modelId="{CF2FFBF7-1303-4EBE-AC1D-1513F07127F8}" srcId="{C2A8882E-9403-40A0-99F5-030D2B4B671C}" destId="{4750AE65-C0E0-439A-8BBC-ED1F4A9868E1}" srcOrd="1" destOrd="0" parTransId="{B907721D-46DF-44DA-A99C-5B33EBF7BD0A}" sibTransId="{6E3935B7-04E8-43A6-BDE2-08C52EC55A94}"/>
    <dgm:cxn modelId="{DA1D00C6-8A2D-E544-84B7-04EE313EFD2B}" type="presOf" srcId="{5F19AF7D-6BD7-4BA2-A775-7AFAC8656FA4}" destId="{8B70E518-8DC7-4EC9-AE39-85DB419E9332}" srcOrd="0" destOrd="0" presId="urn:microsoft.com/office/officeart/2005/8/layout/venn1"/>
    <dgm:cxn modelId="{3DDFC468-CD0F-A541-BC45-17BE1C0898F4}" type="presParOf" srcId="{B6BCCD38-1ECE-44A3-868D-406BF6051685}" destId="{1E475AAA-1D31-44F9-B104-22F9AF3FB610}" srcOrd="0" destOrd="0" presId="urn:microsoft.com/office/officeart/2005/8/layout/venn1"/>
    <dgm:cxn modelId="{9E7016A9-D29A-9040-BDBC-A5A34ED727A2}" type="presParOf" srcId="{B6BCCD38-1ECE-44A3-868D-406BF6051685}" destId="{9B80318A-57F6-4DD3-8E11-730EF3EAA923}" srcOrd="1" destOrd="0" presId="urn:microsoft.com/office/officeart/2005/8/layout/venn1"/>
    <dgm:cxn modelId="{C896395C-8ACA-4B4A-BFB2-0AF67D6FEC80}" type="presParOf" srcId="{B6BCCD38-1ECE-44A3-868D-406BF6051685}" destId="{A3FA8375-AD26-4B3A-BF88-1E13A14822BE}" srcOrd="2" destOrd="0" presId="urn:microsoft.com/office/officeart/2005/8/layout/venn1"/>
    <dgm:cxn modelId="{77B3ECDD-80D5-B645-8B64-BF450E4E013C}" type="presParOf" srcId="{B6BCCD38-1ECE-44A3-868D-406BF6051685}" destId="{CB44285C-C4BD-4DA5-B1CE-D31789EC70CF}" srcOrd="3" destOrd="0" presId="urn:microsoft.com/office/officeart/2005/8/layout/venn1"/>
    <dgm:cxn modelId="{E181944F-EA54-0B43-A7DA-2261D1653D16}" type="presParOf" srcId="{B6BCCD38-1ECE-44A3-868D-406BF6051685}" destId="{8B70E518-8DC7-4EC9-AE39-85DB419E9332}" srcOrd="4" destOrd="0" presId="urn:microsoft.com/office/officeart/2005/8/layout/venn1"/>
    <dgm:cxn modelId="{AC297493-E5DA-7844-8A83-3D7726567325}" type="presParOf" srcId="{B6BCCD38-1ECE-44A3-868D-406BF6051685}" destId="{178994AF-7C86-4DDE-81F6-98004D01D82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93535C-7B3B-4389-87A8-BD8B82B15D5D}" type="datetimeFigureOut">
              <a:rPr lang="en-US"/>
              <a:pPr>
                <a:defRPr/>
              </a:pPr>
              <a:t>8/10/2011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1FAF3B-1617-4B24-8820-740198BB96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4" tIns="48332" rIns="96664" bIns="483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4" tIns="48332" rIns="96664" bIns="483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1D5A6E-5915-4490-B3D0-8ED1FFCDBA21}" type="datetimeFigureOut">
              <a:rPr lang="en-US"/>
              <a:pPr>
                <a:defRPr/>
              </a:pPr>
              <a:t>8/10/2011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4" tIns="48332" rIns="96664" bIns="4833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4" tIns="48332" rIns="96664" bIns="4833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4" tIns="48332" rIns="96664" bIns="483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4" tIns="48332" rIns="96664" bIns="483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24ACF1-EAA1-48CA-9663-42407BC26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4560888"/>
            <a:ext cx="6340475" cy="4321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5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mtClean="0">
                <a:ea typeface="ＭＳ Ｐゴシック" pitchFamily="34" charset="-128"/>
              </a:rPr>
              <a:t>  Rule does not preempt states from regulating or requiring reporting of GHGs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•  No state delegation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•  Reporting entities will report directly to EPA</a:t>
            </a:r>
          </a:p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mtClean="0">
                <a:ea typeface="ＭＳ Ｐゴシック" pitchFamily="34" charset="-128"/>
              </a:rPr>
              <a:t>  Rule does not preempt states from regulating or requiring reporting of GHGs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•  No state delegation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•  Reporting entities will report directly to EPA</a:t>
            </a:r>
          </a:p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mtClean="0">
                <a:ea typeface="ＭＳ Ｐゴシック" pitchFamily="34" charset="-128"/>
              </a:rPr>
              <a:t>  Rule does not preempt states from regulating or requiring reporting of GHGs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•  No state delegation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•  Reporting entities will report directly to EPA</a:t>
            </a:r>
          </a:p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mtClean="0">
                <a:ea typeface="ＭＳ Ｐゴシック" pitchFamily="34" charset="-128"/>
              </a:rPr>
              <a:t>  Rule does not preempt states from regulating or requiring reporting of GHGs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•  No state delegation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•  Reporting entities will report directly to EPA</a:t>
            </a:r>
          </a:p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mtClean="0">
                <a:ea typeface="ＭＳ Ｐゴシック" pitchFamily="34" charset="-128"/>
              </a:rPr>
              <a:t>  Rule does not preempt states from regulating or requiring reporting of GHGs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•  No state delegation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•  Reporting entities will report directly to EPA</a:t>
            </a:r>
          </a:p>
          <a:p>
            <a:pPr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C835-610D-4C6B-9DD4-58C534701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49B1-C677-4FBA-84D6-23B5053A3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D0C53-AD40-4FBD-BA71-623FBCDA9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41FD57-7CAF-4C24-A3F9-F3AB91D89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E819-EE56-4836-A232-7C6916665B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FD49-3111-47D8-A01D-C8E6202C6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D082-E415-4E52-8DC2-C3D1D21F3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8D26-DB2F-4856-889F-9AF84F028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D394-C4E1-4AD4-80C1-A48E704B2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513A-91BC-451C-A4D1-6DC51D275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D592-CBB8-4C4F-B188-35814D571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6637-66A3-4334-9450-CB79EEDABF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7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FBAE15-2D0B-4EDE-8028-5D70D234F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47700" y="6486525"/>
            <a:ext cx="2047875" cy="37147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1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© Copyright CantorCO2e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0975" y="1668463"/>
            <a:ext cx="8782050" cy="3048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California Offsets Workshop</a:t>
            </a:r>
            <a:br>
              <a:rPr lang="en-US" sz="40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Current State of the California </a:t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Carbon Market</a:t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000099"/>
                </a:solidFill>
                <a:latin typeface="Garamond" pitchFamily="18" charset="0"/>
                <a:cs typeface="Arial" pitchFamily="34" charset="0"/>
              </a:rPr>
              <a:t>August 8, 2011</a:t>
            </a: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Josh Margolis</a:t>
            </a:r>
            <a:br>
              <a:rPr lang="en-US" sz="28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jmargolis@cantorco2e.com</a:t>
            </a:r>
            <a:br>
              <a:rPr lang="en-US" sz="18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415-296-9359</a:t>
            </a: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</a:br>
            <a:endParaRPr lang="en-US" sz="1800" b="1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16386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30200" y="4157663"/>
            <a:ext cx="8558213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DB466-0240-4C41-B56E-DE1C0D3E20EF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2"/>
                </a:solidFill>
                <a:latin typeface="Garamond" pitchFamily="18" charset="0"/>
              </a:rPr>
              <a:t>Transaction Types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600"/>
              </a:spcAft>
              <a:buClr>
                <a:srgbClr val="003399"/>
              </a:buClr>
              <a:buFont typeface="Wingdings" pitchFamily="1" charset="2"/>
              <a:buChar char="§"/>
              <a:defRPr/>
            </a:pPr>
            <a:r>
              <a:rPr lang="en-US" b="1" dirty="0" smtClean="0">
                <a:latin typeface="Verdana" pitchFamily="1" charset="0"/>
              </a:rPr>
              <a:t>Spot Transaction</a:t>
            </a:r>
          </a:p>
          <a:p>
            <a:pPr lvl="1" fontAlgn="auto">
              <a:spcAft>
                <a:spcPts val="600"/>
              </a:spcAft>
              <a:buClr>
                <a:srgbClr val="003399"/>
              </a:buClr>
              <a:buFont typeface="Courier New" pitchFamily="49" charset="0"/>
              <a:buChar char="o"/>
              <a:defRPr/>
            </a:pPr>
            <a:r>
              <a:rPr lang="en-US" sz="2400" dirty="0" smtClean="0">
                <a:latin typeface="Verdana" pitchFamily="1" charset="0"/>
              </a:rPr>
              <a:t>Verified, issued offsets or allowances</a:t>
            </a:r>
          </a:p>
          <a:p>
            <a:pPr lvl="2" fontAlgn="auto">
              <a:spcAft>
                <a:spcPts val="600"/>
              </a:spcAft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Verdana" pitchFamily="1" charset="0"/>
              </a:rPr>
              <a:t>Pros: 	POD, low quantity/delivery risk, 			seamless transaction</a:t>
            </a:r>
          </a:p>
          <a:p>
            <a:pPr lvl="2" fontAlgn="auto">
              <a:spcAft>
                <a:spcPts val="600"/>
              </a:spcAft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Verdana" pitchFamily="1" charset="0"/>
              </a:rPr>
              <a:t>Cons: 	Some buyers looking for future vintages</a:t>
            </a:r>
          </a:p>
          <a:p>
            <a:pPr fontAlgn="auto">
              <a:spcAft>
                <a:spcPts val="600"/>
              </a:spcAft>
              <a:buClr>
                <a:srgbClr val="003399"/>
              </a:buClr>
              <a:buFont typeface="Wingdings" pitchFamily="1" charset="2"/>
              <a:buChar char="§"/>
              <a:defRPr/>
            </a:pPr>
            <a:r>
              <a:rPr lang="en-US" b="1" dirty="0" smtClean="0">
                <a:latin typeface="Verdana" pitchFamily="1" charset="0"/>
              </a:rPr>
              <a:t>Stream Transaction</a:t>
            </a:r>
          </a:p>
          <a:p>
            <a:pPr lvl="1" fontAlgn="auto">
              <a:spcAft>
                <a:spcPts val="600"/>
              </a:spcAft>
              <a:buClr>
                <a:srgbClr val="003399"/>
              </a:buClr>
              <a:buFont typeface="Courier New" pitchFamily="49" charset="0"/>
              <a:buChar char="o"/>
              <a:defRPr/>
            </a:pPr>
            <a:r>
              <a:rPr lang="en-US" sz="2400" dirty="0" smtClean="0">
                <a:latin typeface="Verdana" pitchFamily="1" charset="0"/>
              </a:rPr>
              <a:t>Multiple years of created, prospective offsets/EAs</a:t>
            </a:r>
          </a:p>
          <a:p>
            <a:pPr lvl="2" fontAlgn="auto">
              <a:spcAft>
                <a:spcPts val="600"/>
              </a:spcAft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Verdana" pitchFamily="1" charset="0"/>
              </a:rPr>
              <a:t>Pros: 	Lock in future year price, establish cash 		flow/cost</a:t>
            </a:r>
          </a:p>
          <a:p>
            <a:pPr lvl="2" fontAlgn="auto">
              <a:spcAft>
                <a:spcPts val="600"/>
              </a:spcAft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Verdana" pitchFamily="1" charset="0"/>
              </a:rPr>
              <a:t>Cons:	Locked price reduces ability to 			transact at better price</a:t>
            </a:r>
          </a:p>
          <a:p>
            <a:pPr lvl="2" fontAlgn="auto">
              <a:spcAft>
                <a:spcPts val="600"/>
              </a:spcAft>
              <a:buClr>
                <a:srgbClr val="003399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Verdana" pitchFamily="1" charset="0"/>
              </a:rPr>
              <a:t>Hedge: 	Structure a floor/ceiling profit share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C8A93-E511-4C42-ACD6-0E21EB13A43C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8676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2"/>
                </a:solidFill>
                <a:latin typeface="Garamond" pitchFamily="18" charset="0"/>
              </a:rPr>
              <a:t>Transaction Types</a:t>
            </a:r>
            <a:endParaRPr lang="en-US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71463" y="1600200"/>
            <a:ext cx="8601075" cy="4525963"/>
          </a:xfrm>
        </p:spPr>
        <p:txBody>
          <a:bodyPr/>
          <a:lstStyle/>
          <a:p>
            <a:pPr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 smtClean="0">
                <a:latin typeface="Verdana" pitchFamily="34" charset="0"/>
              </a:rPr>
              <a:t>Firm Delivery </a:t>
            </a:r>
          </a:p>
          <a:p>
            <a:pPr lvl="1">
              <a:buClr>
                <a:srgbClr val="003399"/>
              </a:buClr>
              <a:buFont typeface="Courier New" pitchFamily="49" charset="0"/>
              <a:buChar char="o"/>
            </a:pPr>
            <a:r>
              <a:rPr lang="en-US" sz="2400" smtClean="0">
                <a:latin typeface="Verdana" pitchFamily="34" charset="0"/>
              </a:rPr>
              <a:t>Supplier guarantees delivery at set date/price</a:t>
            </a:r>
          </a:p>
          <a:p>
            <a:pPr lvl="2">
              <a:buClr>
                <a:srgbClr val="003399"/>
              </a:buClr>
            </a:pPr>
            <a:r>
              <a:rPr lang="en-US" smtClean="0">
                <a:latin typeface="Verdana" pitchFamily="34" charset="0"/>
              </a:rPr>
              <a:t>Pros 	Higher price</a:t>
            </a:r>
          </a:p>
          <a:p>
            <a:pPr lvl="2">
              <a:buClr>
                <a:srgbClr val="003399"/>
              </a:buClr>
            </a:pPr>
            <a:r>
              <a:rPr lang="en-US" smtClean="0">
                <a:latin typeface="Verdana" pitchFamily="34" charset="0"/>
              </a:rPr>
              <a:t>Cons	Penalties for non-delivery, credit?</a:t>
            </a:r>
          </a:p>
          <a:p>
            <a:pPr lvl="1">
              <a:buClr>
                <a:srgbClr val="003399"/>
              </a:buClr>
            </a:pPr>
            <a:endParaRPr lang="en-US" sz="2400" smtClean="0">
              <a:latin typeface="Verdana" pitchFamily="34" charset="0"/>
            </a:endParaRPr>
          </a:p>
          <a:p>
            <a:pPr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 smtClean="0">
                <a:latin typeface="Verdana" pitchFamily="34" charset="0"/>
              </a:rPr>
              <a:t>Unit Contingent </a:t>
            </a:r>
          </a:p>
          <a:p>
            <a:pPr lvl="1">
              <a:buClr>
                <a:srgbClr val="003399"/>
              </a:buClr>
              <a:buFont typeface="Courier New" pitchFamily="49" charset="0"/>
              <a:buChar char="o"/>
            </a:pPr>
            <a:r>
              <a:rPr lang="en-US" sz="2400" smtClean="0">
                <a:latin typeface="Verdana" pitchFamily="34" charset="0"/>
              </a:rPr>
              <a:t>Delivery of credits when/if issued </a:t>
            </a:r>
          </a:p>
          <a:p>
            <a:pPr lvl="2">
              <a:buClr>
                <a:srgbClr val="003399"/>
              </a:buClr>
            </a:pPr>
            <a:r>
              <a:rPr lang="en-US" smtClean="0">
                <a:latin typeface="Verdana" pitchFamily="34" charset="0"/>
              </a:rPr>
              <a:t>Pros 	No non-delivery penalty if not issued</a:t>
            </a:r>
          </a:p>
          <a:p>
            <a:pPr lvl="2">
              <a:buClr>
                <a:srgbClr val="003399"/>
              </a:buClr>
            </a:pPr>
            <a:r>
              <a:rPr lang="en-US" smtClean="0">
                <a:latin typeface="Verdana" pitchFamily="34" charset="0"/>
              </a:rPr>
              <a:t>Cons 	Likely to be priced lower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33322-A156-4BE9-A98F-FAF4AE05FDB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9700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2"/>
                </a:solidFill>
                <a:latin typeface="Garamond" pitchFamily="18" charset="0"/>
              </a:rPr>
              <a:t>Transaction Types</a:t>
            </a:r>
            <a:endParaRPr lang="en-US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 smtClean="0">
                <a:latin typeface="Verdana" pitchFamily="34" charset="0"/>
              </a:rPr>
              <a:t>Swaps</a:t>
            </a:r>
            <a:r>
              <a:rPr lang="en-US" smtClean="0">
                <a:latin typeface="Verdana" pitchFamily="34" charset="0"/>
              </a:rPr>
              <a:t> </a:t>
            </a:r>
          </a:p>
          <a:p>
            <a:pPr lvl="1">
              <a:spcAft>
                <a:spcPts val="1200"/>
              </a:spcAft>
              <a:buClr>
                <a:srgbClr val="003399"/>
              </a:buClr>
              <a:buFont typeface="Courier New" pitchFamily="49" charset="0"/>
              <a:buChar char="o"/>
            </a:pPr>
            <a:r>
              <a:rPr lang="en-US" sz="2400" smtClean="0">
                <a:latin typeface="Verdana" pitchFamily="34" charset="0"/>
              </a:rPr>
              <a:t>Non cash transaction</a:t>
            </a:r>
          </a:p>
          <a:p>
            <a:pPr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</a:pPr>
            <a:r>
              <a:rPr lang="en-US" b="1" smtClean="0">
                <a:latin typeface="Verdana" pitchFamily="34" charset="0"/>
              </a:rPr>
              <a:t>Options</a:t>
            </a:r>
            <a:r>
              <a:rPr lang="en-US" smtClean="0">
                <a:latin typeface="Verdana" pitchFamily="34" charset="0"/>
              </a:rPr>
              <a:t> </a:t>
            </a:r>
          </a:p>
          <a:p>
            <a:pPr lvl="1">
              <a:spcAft>
                <a:spcPts val="600"/>
              </a:spcAft>
              <a:buClr>
                <a:srgbClr val="003399"/>
              </a:buClr>
              <a:buFont typeface="Courier New" pitchFamily="49" charset="0"/>
              <a:buChar char="o"/>
            </a:pPr>
            <a:r>
              <a:rPr lang="en-US" sz="2400" smtClean="0">
                <a:latin typeface="Verdana" pitchFamily="34" charset="0"/>
              </a:rPr>
              <a:t>Risk management </a:t>
            </a:r>
          </a:p>
          <a:p>
            <a:pPr lvl="1">
              <a:spcAft>
                <a:spcPts val="600"/>
              </a:spcAft>
              <a:buClr>
                <a:srgbClr val="003399"/>
              </a:buClr>
              <a:buFont typeface="Courier New" pitchFamily="49" charset="0"/>
              <a:buChar char="o"/>
            </a:pPr>
            <a:r>
              <a:rPr lang="en-US" sz="2400" smtClean="0">
                <a:latin typeface="Verdana" pitchFamily="34" charset="0"/>
              </a:rPr>
              <a:t>Right, not obligation </a:t>
            </a:r>
          </a:p>
          <a:p>
            <a:pPr lvl="2">
              <a:spcAft>
                <a:spcPts val="600"/>
              </a:spcAft>
              <a:buClr>
                <a:srgbClr val="003399"/>
              </a:buClr>
            </a:pPr>
            <a:r>
              <a:rPr lang="en-US" smtClean="0">
                <a:latin typeface="Verdana" pitchFamily="34" charset="0"/>
              </a:rPr>
              <a:t>Calls right to buy at set level over set term</a:t>
            </a:r>
          </a:p>
          <a:p>
            <a:pPr lvl="2">
              <a:spcAft>
                <a:spcPts val="600"/>
              </a:spcAft>
              <a:buClr>
                <a:srgbClr val="003399"/>
              </a:buClr>
            </a:pPr>
            <a:r>
              <a:rPr lang="en-US" smtClean="0">
                <a:latin typeface="Verdana" pitchFamily="34" charset="0"/>
              </a:rPr>
              <a:t>Puts right to sell at set level over set term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39E69-39E4-4BC6-9F74-6407D4CB78CD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24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2"/>
                </a:solidFill>
                <a:latin typeface="Garamond" pitchFamily="18" charset="0"/>
              </a:rPr>
              <a:t>Transaction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600"/>
              </a:spcAft>
              <a:buClr>
                <a:srgbClr val="003399"/>
              </a:buClr>
              <a:buFont typeface="Wingdings" pitchFamily="1" charset="2"/>
              <a:buChar char="§"/>
              <a:defRPr/>
            </a:pPr>
            <a:r>
              <a:rPr lang="en-US" b="1" dirty="0" smtClean="0">
                <a:latin typeface="Verdana" pitchFamily="1" charset="0"/>
              </a:rPr>
              <a:t>Guaranteed CARB Offset or Allowance</a:t>
            </a:r>
          </a:p>
          <a:p>
            <a:pPr fontAlgn="auto">
              <a:spcAft>
                <a:spcPts val="1200"/>
              </a:spcAft>
              <a:buClr>
                <a:srgbClr val="003399"/>
              </a:buClr>
              <a:buFont typeface="Wingdings" pitchFamily="1" charset="2"/>
              <a:buChar char="§"/>
              <a:defRPr/>
            </a:pPr>
            <a:r>
              <a:rPr lang="en-US" b="1" dirty="0" smtClean="0">
                <a:latin typeface="Verdana" pitchFamily="1" charset="0"/>
              </a:rPr>
              <a:t>Terms</a:t>
            </a:r>
          </a:p>
          <a:p>
            <a:pPr lvl="1" fontAlgn="auto">
              <a:spcAft>
                <a:spcPts val="1200"/>
              </a:spcAft>
              <a:buClr>
                <a:srgbClr val="003399"/>
              </a:buClr>
              <a:buFont typeface="Wingdings" pitchFamily="1" charset="2"/>
              <a:buChar char="§"/>
              <a:defRPr/>
            </a:pPr>
            <a:r>
              <a:rPr lang="en-US" dirty="0" smtClean="0">
                <a:latin typeface="Verdana" pitchFamily="1" charset="0"/>
              </a:rPr>
              <a:t>Program in force</a:t>
            </a:r>
          </a:p>
          <a:p>
            <a:pPr lvl="1" fontAlgn="auto">
              <a:spcAft>
                <a:spcPts val="1200"/>
              </a:spcAft>
              <a:buClr>
                <a:srgbClr val="003399"/>
              </a:buClr>
              <a:buFont typeface="Wingdings" pitchFamily="1" charset="2"/>
              <a:buChar char="§"/>
              <a:defRPr/>
            </a:pPr>
            <a:r>
              <a:rPr lang="en-US" dirty="0" smtClean="0">
                <a:latin typeface="Verdana" pitchFamily="1" charset="0"/>
              </a:rPr>
              <a:t>Dec 12, 13, 14 (one year delay)</a:t>
            </a:r>
          </a:p>
          <a:p>
            <a:pPr lvl="1" fontAlgn="auto">
              <a:spcAft>
                <a:spcPts val="1200"/>
              </a:spcAft>
              <a:buClr>
                <a:srgbClr val="003399"/>
              </a:buClr>
              <a:buFont typeface="Wingdings" pitchFamily="1" charset="2"/>
              <a:buChar char="§"/>
              <a:defRPr/>
            </a:pPr>
            <a:r>
              <a:rPr lang="en-US" dirty="0" smtClean="0">
                <a:latin typeface="Verdana" pitchFamily="1" charset="0"/>
              </a:rPr>
              <a:t>Allowances/offsets issued/blessed by CARB</a:t>
            </a:r>
          </a:p>
          <a:p>
            <a:pPr fontAlgn="auto">
              <a:spcAft>
                <a:spcPts val="1200"/>
              </a:spcAft>
              <a:buClr>
                <a:srgbClr val="003399"/>
              </a:buClr>
              <a:buFont typeface="Wingdings" pitchFamily="1" charset="2"/>
              <a:buChar char="§"/>
              <a:defRPr/>
            </a:pPr>
            <a:r>
              <a:rPr lang="en-US" b="1" dirty="0" smtClean="0">
                <a:latin typeface="Verdana" pitchFamily="1" charset="0"/>
              </a:rPr>
              <a:t>Issues</a:t>
            </a:r>
          </a:p>
          <a:p>
            <a:pPr lvl="1" fontAlgn="auto">
              <a:spcAft>
                <a:spcPts val="1200"/>
              </a:spcAft>
              <a:buClr>
                <a:srgbClr val="003399"/>
              </a:buClr>
              <a:buFont typeface="Wingdings" pitchFamily="1" charset="2"/>
              <a:buChar char="§"/>
              <a:defRPr/>
            </a:pPr>
            <a:r>
              <a:rPr lang="en-US" dirty="0" smtClean="0">
                <a:latin typeface="Verdana" pitchFamily="1" charset="0"/>
              </a:rPr>
              <a:t>Credit</a:t>
            </a:r>
          </a:p>
          <a:p>
            <a:pPr lvl="1" fontAlgn="auto">
              <a:spcAft>
                <a:spcPts val="1200"/>
              </a:spcAft>
              <a:buClr>
                <a:srgbClr val="003399"/>
              </a:buClr>
              <a:buFont typeface="Wingdings" pitchFamily="1" charset="2"/>
              <a:buChar char="§"/>
              <a:defRPr/>
            </a:pPr>
            <a:r>
              <a:rPr lang="en-US" dirty="0" smtClean="0">
                <a:latin typeface="Verdana" pitchFamily="1" charset="0"/>
              </a:rPr>
              <a:t>Policy/legal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E6B67-A521-4324-8FF0-2FCEA11775C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1748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029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</a:pPr>
            <a:r>
              <a:rPr lang="en-US" smtClean="0"/>
              <a:t>200+ MMTCO2e through 2020 limit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</a:pPr>
            <a:r>
              <a:rPr lang="en-US" smtClean="0"/>
              <a:t>8% of compliance obligation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</a:pPr>
            <a:r>
              <a:rPr lang="en-US" smtClean="0"/>
              <a:t>Location – CA, North America… for now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</a:pPr>
            <a:r>
              <a:rPr lang="en-US" smtClean="0"/>
              <a:t>ARB Protocols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Font typeface="Courier New" pitchFamily="49" charset="0"/>
              <a:buChar char="o"/>
            </a:pPr>
            <a:r>
              <a:rPr lang="en-US" smtClean="0"/>
              <a:t>Forestry protocol v 2.1, 3.0-3.2  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Font typeface="Courier New" pitchFamily="49" charset="0"/>
              <a:buChar char="o"/>
            </a:pPr>
            <a:r>
              <a:rPr lang="en-US" smtClean="0"/>
              <a:t>Urban forests protocol v 1.0-1.1 </a:t>
            </a:r>
            <a:r>
              <a:rPr lang="en-US" smtClean="0">
                <a:solidFill>
                  <a:srgbClr val="FF0000"/>
                </a:solidFill>
              </a:rPr>
              <a:t>???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Font typeface="Courier New" pitchFamily="49" charset="0"/>
              <a:buChar char="o"/>
            </a:pPr>
            <a:r>
              <a:rPr lang="en-US" smtClean="0"/>
              <a:t>US ODS protocol v 1.0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Font typeface="Courier New" pitchFamily="49" charset="0"/>
              <a:buChar char="o"/>
            </a:pPr>
            <a:r>
              <a:rPr lang="en-US" smtClean="0"/>
              <a:t>Livestock manure protocol v 1-3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 lvl="2">
              <a:spcBef>
                <a:spcPct val="0"/>
              </a:spcBef>
            </a:pPr>
            <a:endParaRPr lang="en-US" sz="2000" smtClean="0"/>
          </a:p>
        </p:txBody>
      </p:sp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Offsets</a:t>
            </a:r>
          </a:p>
        </p:txBody>
      </p:sp>
      <p:pic>
        <p:nvPicPr>
          <p:cNvPr id="32771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http://www.whalleydesignconstruction.com/images/backgrounds/California_Coastal_Redwood_forest%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0138" y="1482725"/>
            <a:ext cx="16938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http://politicsoffthegrid.files.wordpress.com/2007/04/cow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9163" y="0"/>
            <a:ext cx="1874837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http://www.bordercenter.org/chem/images/aeroso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2838" y="3836988"/>
            <a:ext cx="16811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88CB7-77D2-462E-B795-1531087A685C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029200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Font typeface="Arial" pitchFamily="34" charset="0"/>
              <a:buNone/>
              <a:defRPr/>
            </a:pPr>
            <a:r>
              <a:rPr lang="en-US" dirty="0" smtClean="0"/>
              <a:t>What’s next (maybe?)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CAR Ag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Cropland Management 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Nutrient Management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Rice Cultivation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VCS REDD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CAR Nitric Acid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CAR Mexico Livestock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LFG?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Potential Offsets</a:t>
            </a:r>
          </a:p>
        </p:txBody>
      </p:sp>
      <p:pic>
        <p:nvPicPr>
          <p:cNvPr id="34819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CC24F-51EB-4FC0-9077-EA668D3CCE46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482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7375" y="922338"/>
            <a:ext cx="22066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5000" y="2620963"/>
            <a:ext cx="2159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5488" y="4173538"/>
            <a:ext cx="2068512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390525" y="0"/>
            <a:ext cx="82296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002060"/>
                </a:solidFill>
                <a:latin typeface="Garamond" pitchFamily="18" charset="0"/>
                <a:cs typeface="Arial" charset="0"/>
              </a:rPr>
              <a:t>Allowances vs Offsets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6962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577"/>
                <a:gridCol w="1995311"/>
                <a:gridCol w="199531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Allowances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Offsets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Available from CARB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Third</a:t>
                      </a:r>
                      <a:r>
                        <a:rPr lang="en-US" baseline="0" dirty="0" smtClean="0"/>
                        <a:t> Party Market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 Outside</a:t>
                      </a:r>
                      <a:r>
                        <a:rPr lang="en-US" baseline="0" dirty="0" smtClean="0"/>
                        <a:t> Auctions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Holding Limit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Price  Limits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Forward Buys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Charismatic (Carbon with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a Story)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Risk of Reversal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Due Diligence Importance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912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60F6E-7057-4D1C-B541-3E938E20FADC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002060"/>
                </a:solidFill>
                <a:latin typeface="Garamond" pitchFamily="18" charset="0"/>
                <a:cs typeface="Arial" charset="0"/>
              </a:rPr>
              <a:t>Price Indications</a:t>
            </a:r>
          </a:p>
        </p:txBody>
      </p:sp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rgbClr val="03042B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7891" name="Rectangle 10"/>
          <p:cNvSpPr>
            <a:spLocks noChangeArrowheads="1"/>
          </p:cNvSpPr>
          <p:nvPr/>
        </p:nvSpPr>
        <p:spPr bwMode="auto">
          <a:xfrm>
            <a:off x="5257800" y="22860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solidFill>
                <a:srgbClr val="03042B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0">
              <a:solidFill>
                <a:srgbClr val="03042B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0">
              <a:solidFill>
                <a:srgbClr val="03042B"/>
              </a:solidFill>
              <a:latin typeface="Calibri" pitchFamily="34" charset="0"/>
            </a:endParaRPr>
          </a:p>
        </p:txBody>
      </p:sp>
      <p:pic>
        <p:nvPicPr>
          <p:cNvPr id="37892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91070" y="1405718"/>
          <a:ext cx="8720917" cy="45900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38482"/>
                <a:gridCol w="2183642"/>
                <a:gridCol w="1166787"/>
                <a:gridCol w="1381269"/>
                <a:gridCol w="1450737"/>
              </a:tblGrid>
              <a:tr h="366330"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Product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Type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Quantity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Vintage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 Bid/Ask</a:t>
                      </a:r>
                      <a:endParaRPr lang="en-US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6327"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CAR 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Forestry 2.1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  25,000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2012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6.75/8.00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</a:tr>
              <a:tr h="443331"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CAR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Forestry 3.1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  25,000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2005-12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6.75/8.00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</a:tr>
              <a:tr h="431297"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CAR – Dom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ODS - Domestic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  25,000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2010-2011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8.75/10.00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</a:tr>
              <a:tr h="431297"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CAR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Ag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Methane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20,000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2010-13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8.75/9.75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</a:tr>
              <a:tr h="431297"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CAR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LFG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  25,000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-2011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2.00/3.00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</a:tr>
              <a:tr h="431297"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CAR 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ODS – Article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V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  25,000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&gt;2005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1.50/4.00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</a:tr>
              <a:tr h="431297"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CAR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N2O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100,000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&gt;2005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1.50/3.50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</a:tr>
              <a:tr h="431297"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CCO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Offset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25,000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11.00/12.50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</a:tr>
              <a:tr h="431297"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CCA Forward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DEC-12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+mn-ea"/>
                          <a:cs typeface="+mn-cs"/>
                        </a:rPr>
                        <a:t>Allowance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  25,000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14.75/16.00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</a:tr>
              <a:tr h="294978"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CCA Forward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DEC-13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+mn-ea"/>
                          <a:cs typeface="+mn-cs"/>
                        </a:rPr>
                        <a:t>Allowance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  25,000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-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  <a:tc>
                  <a:txBody>
                    <a:bodyPr/>
                    <a:lstStyle/>
                    <a:p>
                      <a:pPr marL="0" marR="1524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15.75/16.50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031" marR="64031" marT="0" marB="0"/>
                </a:tc>
              </a:tr>
            </a:tbl>
          </a:graphicData>
        </a:graphic>
      </p:graphicFrame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1009650" y="792163"/>
            <a:ext cx="6924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Recent Bid/Ask for Carbon Instruments  (8/8/11)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002060"/>
                </a:solidFill>
                <a:latin typeface="Garamond" pitchFamily="18" charset="0"/>
                <a:cs typeface="Arial" charset="0"/>
              </a:rPr>
              <a:t>Price Indications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38915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40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3810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4000" b="1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38917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 descr="Price Predictions.png"/>
          <p:cNvPicPr>
            <a:picLocks noChangeAspect="1"/>
          </p:cNvPicPr>
          <p:nvPr/>
        </p:nvPicPr>
        <p:blipFill>
          <a:blip r:embed="rId3"/>
          <a:srcRect b="3195"/>
          <a:stretch>
            <a:fillRect/>
          </a:stretch>
        </p:blipFill>
        <p:spPr bwMode="auto">
          <a:xfrm>
            <a:off x="825500" y="835025"/>
            <a:ext cx="7793038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277813" y="5708650"/>
            <a:ext cx="4929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Source:  Reuters graphic/Stephen Culp via Point Carbon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444625" y="5048250"/>
            <a:ext cx="6778625" cy="158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406525" y="5200650"/>
            <a:ext cx="6778625" cy="158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2" name="TextBox 14"/>
          <p:cNvSpPr txBox="1">
            <a:spLocks noChangeArrowheads="1"/>
          </p:cNvSpPr>
          <p:nvPr/>
        </p:nvSpPr>
        <p:spPr bwMode="auto">
          <a:xfrm>
            <a:off x="8350250" y="5143500"/>
            <a:ext cx="793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Offset Bid Ask*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8239125" y="5111750"/>
            <a:ext cx="238125" cy="1270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374775" y="4756150"/>
            <a:ext cx="6778625" cy="1587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18500" y="3248025"/>
            <a:ext cx="825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CCA/CCO  Bid Ask*</a:t>
            </a:r>
            <a:endParaRPr lang="en-US" b="1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8183563" y="4405312"/>
            <a:ext cx="412750" cy="33337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527175" y="4908550"/>
            <a:ext cx="6778625" cy="1587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5750" y="6048375"/>
            <a:ext cx="4397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cs typeface="+mn-cs"/>
              </a:rPr>
              <a:t>*</a:t>
            </a:r>
            <a:r>
              <a:rPr lang="en-US" dirty="0">
                <a:solidFill>
                  <a:srgbClr val="008000"/>
                </a:solidFill>
                <a:latin typeface="+mn-lt"/>
                <a:cs typeface="+mn-cs"/>
              </a:rPr>
              <a:t>*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CCA</a:t>
            </a:r>
            <a:r>
              <a:rPr lang="en-US" dirty="0">
                <a:latin typeface="+mn-lt"/>
                <a:cs typeface="+mn-cs"/>
              </a:rPr>
              <a:t>/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CCO</a:t>
            </a:r>
            <a:r>
              <a:rPr lang="en-US" dirty="0">
                <a:latin typeface="+mn-lt"/>
                <a:cs typeface="+mn-cs"/>
              </a:rPr>
              <a:t>/</a:t>
            </a:r>
            <a:r>
              <a:rPr lang="en-US" b="1" dirty="0">
                <a:solidFill>
                  <a:srgbClr val="008000"/>
                </a:solidFill>
                <a:latin typeface="+mn-lt"/>
                <a:cs typeface="+mn-cs"/>
              </a:rPr>
              <a:t>Offsets</a:t>
            </a:r>
            <a:r>
              <a:rPr lang="en-US" dirty="0">
                <a:latin typeface="+mn-lt"/>
                <a:cs typeface="+mn-cs"/>
              </a:rPr>
              <a:t> quotes through 2013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383213"/>
          </a:xfrm>
        </p:spPr>
        <p:txBody>
          <a:bodyPr/>
          <a:lstStyle/>
          <a:p>
            <a:pPr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FF0000"/>
                </a:solidFill>
              </a:rPr>
              <a:t>Comment on CARB rules</a:t>
            </a:r>
          </a:p>
          <a:p>
            <a:pPr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400" smtClean="0"/>
              <a:t>Quantify current and expected 13 – 20 emissions</a:t>
            </a:r>
          </a:p>
          <a:p>
            <a:pPr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400" smtClean="0"/>
              <a:t>AB32, CEQA, voluntary</a:t>
            </a:r>
          </a:p>
          <a:p>
            <a:pPr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400" smtClean="0"/>
              <a:t>Build portfolio of solutions</a:t>
            </a:r>
          </a:p>
          <a:p>
            <a:pPr lvl="1">
              <a:buClr>
                <a:srgbClr val="003399"/>
              </a:buClr>
              <a:buFont typeface="Courier New" pitchFamily="49" charset="0"/>
              <a:buChar char="o"/>
            </a:pPr>
            <a:r>
              <a:rPr lang="en-US" sz="2000" smtClean="0"/>
              <a:t>Onsite controls, efficiency improvements, biomass</a:t>
            </a:r>
          </a:p>
          <a:p>
            <a:pPr lvl="1">
              <a:buClr>
                <a:srgbClr val="003399"/>
              </a:buClr>
              <a:buFont typeface="Courier New" pitchFamily="49" charset="0"/>
              <a:buChar char="o"/>
            </a:pPr>
            <a:r>
              <a:rPr lang="en-US" sz="2000" smtClean="0"/>
              <a:t>Identify control cost curve</a:t>
            </a:r>
          </a:p>
          <a:p>
            <a:pPr lvl="1">
              <a:buClr>
                <a:srgbClr val="003399"/>
              </a:buClr>
              <a:buFont typeface="Courier New" pitchFamily="49" charset="0"/>
              <a:buChar char="o"/>
            </a:pPr>
            <a:r>
              <a:rPr lang="en-US" sz="2000" smtClean="0"/>
              <a:t>Managing carbon liabilities</a:t>
            </a:r>
          </a:p>
          <a:p>
            <a:pPr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400" smtClean="0"/>
              <a:t>Create CARB offsets if possible</a:t>
            </a:r>
          </a:p>
          <a:p>
            <a:pPr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400" smtClean="0"/>
              <a:t>Define and resolve expected net short position</a:t>
            </a:r>
          </a:p>
          <a:p>
            <a:pPr lvl="1">
              <a:buClr>
                <a:srgbClr val="003399"/>
              </a:buClr>
              <a:buFont typeface="Courier New" pitchFamily="49" charset="0"/>
              <a:buChar char="o"/>
            </a:pPr>
            <a:r>
              <a:rPr lang="en-US" sz="2000" smtClean="0"/>
              <a:t>Participate in 3</a:t>
            </a:r>
            <a:r>
              <a:rPr lang="en-US" sz="2000" baseline="30000" smtClean="0"/>
              <a:t>rd</a:t>
            </a:r>
            <a:r>
              <a:rPr lang="en-US" sz="2000" smtClean="0"/>
              <a:t> party projects</a:t>
            </a:r>
          </a:p>
          <a:p>
            <a:pPr lvl="1">
              <a:buClr>
                <a:srgbClr val="003399"/>
              </a:buClr>
              <a:buFont typeface="Courier New" pitchFamily="49" charset="0"/>
              <a:buChar char="o"/>
            </a:pPr>
            <a:r>
              <a:rPr lang="en-US" sz="2000" smtClean="0"/>
              <a:t>Offset due diligence (reversals, delivery, PR risk)</a:t>
            </a:r>
          </a:p>
          <a:p>
            <a:pPr>
              <a:buClr>
                <a:srgbClr val="003399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FF0000"/>
                </a:solidFill>
              </a:rPr>
              <a:t>Comment on CARB rules (8/11)</a:t>
            </a:r>
            <a:endParaRPr lang="en-US" sz="2000" smtClean="0">
              <a:solidFill>
                <a:srgbClr val="FF0000"/>
              </a:solidFill>
            </a:endParaRPr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457200" y="14446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 b="1">
                <a:solidFill>
                  <a:schemeClr val="tx2"/>
                </a:solidFill>
                <a:latin typeface="Garamond" pitchFamily="18" charset="0"/>
              </a:rPr>
              <a:t>Actions to Take </a:t>
            </a:r>
            <a:r>
              <a:rPr lang="en-US" sz="4000" b="1" u="sng">
                <a:solidFill>
                  <a:schemeClr val="tx2"/>
                </a:solidFill>
                <a:latin typeface="Garamond" pitchFamily="18" charset="0"/>
              </a:rPr>
              <a:t>Now</a:t>
            </a:r>
          </a:p>
        </p:txBody>
      </p:sp>
      <p:pic>
        <p:nvPicPr>
          <p:cNvPr id="39939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3488" y="6308725"/>
            <a:ext cx="2830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energ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914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506198525_7e089989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048000"/>
            <a:ext cx="16240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8" descr="greenmaz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800600"/>
            <a:ext cx="17494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542925" y="1050925"/>
            <a:ext cx="8601075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  <a:cs typeface="+mn-cs"/>
              </a:rPr>
              <a:t>Who are these guys?</a:t>
            </a:r>
            <a:r>
              <a:rPr lang="en-US" sz="2800" i="1" dirty="0">
                <a:latin typeface="+mn-lt"/>
                <a:cs typeface="+mn-cs"/>
              </a:rPr>
              <a:t>	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CantorCO2e</a:t>
            </a:r>
            <a:r>
              <a:rPr lang="en-US" sz="2800" i="1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  <a:cs typeface="+mn-cs"/>
              </a:rPr>
              <a:t>Litigation			</a:t>
            </a:r>
            <a:r>
              <a:rPr lang="en-US" sz="2800" i="1" dirty="0">
                <a:solidFill>
                  <a:srgbClr val="E46C0A"/>
                </a:solidFill>
                <a:latin typeface="+mn-lt"/>
                <a:cs typeface="+mn-cs"/>
              </a:rPr>
              <a:t>Sound and fury signifying?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  <a:cs typeface="+mn-cs"/>
              </a:rPr>
              <a:t>Market mechanics	</a:t>
            </a:r>
            <a:r>
              <a:rPr lang="en-US" sz="2800" i="1" dirty="0">
                <a:solidFill>
                  <a:srgbClr val="E46C0A"/>
                </a:solidFill>
                <a:latin typeface="+mn-lt"/>
                <a:cs typeface="+mn-cs"/>
              </a:rPr>
              <a:t>what, when, how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  <a:cs typeface="+mn-cs"/>
              </a:rPr>
              <a:t>Market size		</a:t>
            </a:r>
            <a:r>
              <a:rPr lang="en-US" sz="2800" i="1" dirty="0">
                <a:solidFill>
                  <a:srgbClr val="E46C0A"/>
                </a:solidFill>
                <a:latin typeface="+mn-lt"/>
                <a:cs typeface="+mn-cs"/>
              </a:rPr>
              <a:t>$3 - $128 billion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  <a:cs typeface="+mn-cs"/>
              </a:rPr>
              <a:t>Allowances &amp; offsets 	</a:t>
            </a:r>
            <a:r>
              <a:rPr lang="en-US" sz="2800" i="1" dirty="0">
                <a:solidFill>
                  <a:srgbClr val="E46C0A"/>
                </a:solidFill>
                <a:latin typeface="+mn-lt"/>
                <a:cs typeface="+mn-cs"/>
              </a:rPr>
              <a:t>$6 - $80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  <a:cs typeface="+mn-cs"/>
              </a:rPr>
              <a:t>Transaction types 	</a:t>
            </a:r>
            <a:r>
              <a:rPr lang="en-US" sz="2800" dirty="0">
                <a:solidFill>
                  <a:srgbClr val="E46C0A"/>
                </a:solidFill>
                <a:latin typeface="+mn-lt"/>
                <a:cs typeface="+mn-cs"/>
              </a:rPr>
              <a:t>s</a:t>
            </a:r>
            <a:r>
              <a:rPr lang="en-US" sz="2800" i="1" dirty="0">
                <a:solidFill>
                  <a:srgbClr val="E46C0A"/>
                </a:solidFill>
                <a:latin typeface="+mn-lt"/>
                <a:cs typeface="+mn-cs"/>
              </a:rPr>
              <a:t>pot, stream, options, hedge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  <a:cs typeface="+mn-cs"/>
              </a:rPr>
              <a:t>Market color 		</a:t>
            </a:r>
            <a:r>
              <a:rPr lang="en-US" sz="2800" i="1" dirty="0">
                <a:solidFill>
                  <a:srgbClr val="E46C0A"/>
                </a:solidFill>
                <a:latin typeface="+mn-lt"/>
                <a:cs typeface="+mn-cs"/>
              </a:rPr>
              <a:t>its complicated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  <a:cs typeface="+mn-cs"/>
              </a:rPr>
              <a:t>Actions to take now	</a:t>
            </a:r>
            <a:r>
              <a:rPr lang="en-US" sz="2800" i="1" dirty="0">
                <a:solidFill>
                  <a:srgbClr val="E46C0A"/>
                </a:solidFill>
                <a:latin typeface="+mn-lt"/>
                <a:cs typeface="+mn-cs"/>
              </a:rPr>
              <a:t>comment, assess, hedge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endParaRPr lang="en-US" sz="28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defRPr/>
            </a:pPr>
            <a:endParaRPr lang="en-US" sz="2600" dirty="0">
              <a:solidFill>
                <a:srgbClr val="03042B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76200" y="2286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Agenda</a:t>
            </a:r>
          </a:p>
        </p:txBody>
      </p:sp>
      <p:sp>
        <p:nvSpPr>
          <p:cNvPr id="18435" name="Rectangle 11"/>
          <p:cNvSpPr>
            <a:spLocks noChangeArrowheads="1"/>
          </p:cNvSpPr>
          <p:nvPr/>
        </p:nvSpPr>
        <p:spPr bwMode="auto">
          <a:xfrm>
            <a:off x="0" y="244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8436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C505F-AF4A-4859-B501-4AFFE6673E7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/>
          <a:srcRect r="43333"/>
          <a:stretch>
            <a:fillRect/>
          </a:stretch>
        </p:blipFill>
        <p:spPr bwMode="auto">
          <a:xfrm>
            <a:off x="7221538" y="4716463"/>
            <a:ext cx="1171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5"/>
          <a:srcRect r="40869"/>
          <a:stretch>
            <a:fillRect/>
          </a:stretch>
        </p:blipFill>
        <p:spPr bwMode="auto">
          <a:xfrm>
            <a:off x="820738" y="4843463"/>
            <a:ext cx="9604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8575" y="4826000"/>
            <a:ext cx="14827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84750" y="4735513"/>
            <a:ext cx="140017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383213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Eliminate buyer liability</a:t>
            </a:r>
          </a:p>
          <a:p>
            <a:r>
              <a:rPr lang="en-US" sz="2800" smtClean="0"/>
              <a:t>100% shortage in allocation for IPPs 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Increase 8% offset limit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Allow forward carry of unused offset capacity</a:t>
            </a:r>
          </a:p>
          <a:p>
            <a:r>
              <a:rPr lang="en-US" sz="2800" smtClean="0"/>
              <a:t>Increase offset classes and volumes</a:t>
            </a:r>
          </a:p>
          <a:p>
            <a:r>
              <a:rPr lang="en-US" sz="2800" smtClean="0">
                <a:solidFill>
                  <a:srgbClr val="363C46"/>
                </a:solidFill>
              </a:rPr>
              <a:t>Issue multi-year allocations</a:t>
            </a:r>
          </a:p>
          <a:p>
            <a:r>
              <a:rPr lang="en-US" sz="2800" smtClean="0">
                <a:solidFill>
                  <a:srgbClr val="363C46"/>
                </a:solidFill>
              </a:rPr>
              <a:t>DEADLINE: 8/11/11 </a:t>
            </a:r>
            <a:r>
              <a:rPr lang="en-US" sz="2800" i="1" smtClean="0">
                <a:solidFill>
                  <a:srgbClr val="363C46"/>
                </a:solidFill>
              </a:rPr>
              <a:t>http://is.gd/mJuWjl</a:t>
            </a:r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457200" y="14446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 b="1">
                <a:solidFill>
                  <a:schemeClr val="tx2"/>
                </a:solidFill>
                <a:latin typeface="Garamond" pitchFamily="18" charset="0"/>
              </a:rPr>
              <a:t>Speaking of Rules . . .</a:t>
            </a:r>
            <a:endParaRPr lang="en-US" sz="4000" b="1" u="sng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41987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3488" y="6308725"/>
            <a:ext cx="2830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9363" y="984250"/>
            <a:ext cx="1544637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25" y="5254625"/>
            <a:ext cx="16017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3225" indent="-403225" eaLnBrk="0" hangingPunct="0"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403225" indent="-403225" eaLnBrk="0" hangingPunct="0"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r>
              <a:rPr lang="en-US" sz="2400" b="1" i="1" kern="0" dirty="0">
                <a:latin typeface="+mn-lt"/>
                <a:cs typeface="+mn-cs"/>
              </a:rPr>
              <a:t>Josh Margolis</a:t>
            </a:r>
            <a:endParaRPr lang="en-US" sz="2400" kern="0" dirty="0">
              <a:latin typeface="+mn-lt"/>
              <a:cs typeface="+mn-cs"/>
            </a:endParaRPr>
          </a:p>
          <a:p>
            <a:pPr marL="403225" indent="-403225" eaLnBrk="0" hangingPunct="0"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r>
              <a:rPr lang="en-US" sz="2400" kern="0" dirty="0">
                <a:latin typeface="+mn-lt"/>
                <a:cs typeface="+mn-cs"/>
              </a:rPr>
              <a:t>415.296.9359</a:t>
            </a:r>
          </a:p>
          <a:p>
            <a:pPr marL="403225" indent="-403225" eaLnBrk="0" hangingPunct="0">
              <a:spcBef>
                <a:spcPts val="400"/>
              </a:spcBef>
              <a:buClr>
                <a:schemeClr val="accent1"/>
              </a:buClr>
              <a:buSzPct val="65000"/>
              <a:defRPr/>
            </a:pPr>
            <a:r>
              <a:rPr lang="en-US" sz="2400" kern="0" dirty="0">
                <a:latin typeface="+mn-lt"/>
                <a:cs typeface="+mn-cs"/>
              </a:rPr>
              <a:t>jmargolis@cantorco2e.com</a:t>
            </a:r>
          </a:p>
          <a:p>
            <a:pPr marL="403225" indent="-403225" eaLnBrk="0" hangingPunct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403225" indent="-403225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400" kern="0" dirty="0">
                <a:solidFill>
                  <a:srgbClr val="0070C0"/>
                </a:solidFill>
                <a:latin typeface="+mn-lt"/>
                <a:cs typeface="+mn-cs"/>
              </a:rPr>
              <a:t>www.emissionstrading.com</a:t>
            </a:r>
          </a:p>
          <a:p>
            <a:pPr marL="403225" indent="-403225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457200" y="277813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Thank You</a:t>
            </a:r>
          </a:p>
        </p:txBody>
      </p:sp>
      <p:pic>
        <p:nvPicPr>
          <p:cNvPr id="44037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4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000" kern="0" dirty="0">
                <a:latin typeface="+mn-lt"/>
                <a:cs typeface="+mn-cs"/>
              </a:rPr>
              <a:t> 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</a:p>
        </p:txBody>
      </p:sp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42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</a:p>
        </p:txBody>
      </p:sp>
      <p:sp>
        <p:nvSpPr>
          <p:cNvPr id="20499" name="Rectangle 20"/>
          <p:cNvSpPr>
            <a:spLocks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0500" name="Rectangle 21"/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0502" name="Rectangle 23"/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</a:p>
        </p:txBody>
      </p:sp>
      <p:sp>
        <p:nvSpPr>
          <p:cNvPr id="20503" name="Rectangle 24"/>
          <p:cNvSpPr>
            <a:spLocks noChangeArrowheads="1"/>
          </p:cNvSpPr>
          <p:nvPr/>
        </p:nvSpPr>
        <p:spPr bwMode="auto">
          <a:xfrm>
            <a:off x="8382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0504" name="Rectangle 25"/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</a:p>
        </p:txBody>
      </p:sp>
      <p:sp>
        <p:nvSpPr>
          <p:cNvPr id="20505" name="Rectangle 26"/>
          <p:cNvSpPr>
            <a:spLocks noChangeArrowheads="1"/>
          </p:cNvSpPr>
          <p:nvPr/>
        </p:nvSpPr>
        <p:spPr bwMode="auto">
          <a:xfrm>
            <a:off x="5334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200" b="1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n-US" sz="4200" b="1">
                <a:solidFill>
                  <a:schemeClr val="tx2"/>
                </a:solidFill>
                <a:latin typeface="Calibri" pitchFamily="34" charset="0"/>
              </a:rPr>
            </a:br>
            <a:endParaRPr lang="en-US" sz="42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506" name="Rectangle 27"/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000">
              <a:latin typeface="Calibri" pitchFamily="34" charset="0"/>
            </a:endParaRPr>
          </a:p>
        </p:txBody>
      </p:sp>
      <p:sp>
        <p:nvSpPr>
          <p:cNvPr id="20507" name="Rectangle 28"/>
          <p:cNvSpPr>
            <a:spLocks noChangeArrowheads="1"/>
          </p:cNvSpPr>
          <p:nvPr/>
        </p:nvSpPr>
        <p:spPr bwMode="auto">
          <a:xfrm>
            <a:off x="609600" y="6096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420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0508" name="Rectangle 29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1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000">
              <a:latin typeface="Calibri" pitchFamily="34" charset="0"/>
            </a:endParaRPr>
          </a:p>
        </p:txBody>
      </p:sp>
      <p:sp>
        <p:nvSpPr>
          <p:cNvPr id="20509" name="Rectangle 31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0510" name="Rectangle 32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</a:p>
        </p:txBody>
      </p:sp>
      <p:sp>
        <p:nvSpPr>
          <p:cNvPr id="20511" name="Rectangle 29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Who is CantorCO2e?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57200" y="11430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5000"/>
              <a:buFont typeface="Wingdings" pitchFamily="2" charset="2"/>
              <a:buChar char="n"/>
              <a:tabLst>
                <a:tab pos="2054225" algn="l"/>
                <a:tab pos="3657600" algn="l"/>
                <a:tab pos="3824288" algn="l"/>
                <a:tab pos="5260975" algn="l"/>
              </a:tabLst>
              <a:defRPr/>
            </a:pPr>
            <a:r>
              <a:rPr lang="en-US" sz="2000" dirty="0">
                <a:latin typeface="+mn-lt"/>
                <a:cs typeface="+mn-cs"/>
              </a:rPr>
              <a:t>California roots </a:t>
            </a:r>
          </a:p>
          <a:p>
            <a:pPr marL="1028700" lvl="2" indent="-227013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0000"/>
              <a:buFont typeface="Courier New" pitchFamily="49" charset="0"/>
              <a:buChar char="o"/>
              <a:tabLst>
                <a:tab pos="2054225" algn="l"/>
                <a:tab pos="3657600" algn="l"/>
                <a:tab pos="3824288" algn="l"/>
                <a:tab pos="5260975" algn="l"/>
              </a:tabLst>
              <a:defRPr/>
            </a:pPr>
            <a:r>
              <a:rPr lang="en-US" sz="1400" dirty="0">
                <a:latin typeface="+mn-lt"/>
                <a:cs typeface="+mn-cs"/>
              </a:rPr>
              <a:t>Since 1992 (and before)		Auction agreements with &gt;300 companies</a:t>
            </a:r>
          </a:p>
          <a:p>
            <a:pPr marL="1028700" lvl="2" indent="-227013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0000"/>
              <a:buFont typeface="Courier New" pitchFamily="49" charset="0"/>
              <a:buChar char="o"/>
              <a:tabLst>
                <a:tab pos="2054225" algn="l"/>
                <a:tab pos="3657600" algn="l"/>
                <a:tab pos="3824288" algn="l"/>
                <a:tab pos="5260975" algn="l"/>
              </a:tabLst>
              <a:defRPr/>
            </a:pPr>
            <a:r>
              <a:rPr lang="en-US" sz="1400" dirty="0">
                <a:latin typeface="+mn-lt"/>
                <a:cs typeface="+mn-cs"/>
              </a:rPr>
              <a:t>Most credits brokered		Los Angeles</a:t>
            </a:r>
          </a:p>
          <a:p>
            <a:pPr marL="1028700" lvl="2" indent="-227013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0000"/>
              <a:buFont typeface="Courier New" pitchFamily="49" charset="0"/>
              <a:buChar char="o"/>
              <a:tabLst>
                <a:tab pos="2054225" algn="l"/>
                <a:tab pos="3657600" algn="l"/>
                <a:tab pos="3824288" algn="l"/>
                <a:tab pos="5260975" algn="l"/>
              </a:tabLst>
              <a:defRPr/>
            </a:pPr>
            <a:r>
              <a:rPr lang="en-US" sz="1400" dirty="0">
                <a:latin typeface="+mn-lt"/>
                <a:cs typeface="+mn-cs"/>
              </a:rPr>
              <a:t>CEC Climate Change Advisory </a:t>
            </a:r>
            <a:r>
              <a:rPr lang="en-US" sz="1400" dirty="0" err="1">
                <a:latin typeface="+mn-lt"/>
                <a:cs typeface="+mn-cs"/>
              </a:rPr>
              <a:t>Comm</a:t>
            </a:r>
            <a:r>
              <a:rPr lang="en-US" sz="1400" dirty="0">
                <a:latin typeface="+mn-lt"/>
                <a:cs typeface="+mn-cs"/>
              </a:rPr>
              <a:t>		San Francisco</a:t>
            </a:r>
            <a:endParaRPr lang="en-US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5000"/>
              <a:buFont typeface="Wingdings" pitchFamily="2" charset="2"/>
              <a:buChar char="n"/>
              <a:tabLst>
                <a:tab pos="2054225" algn="l"/>
                <a:tab pos="3657600" algn="l"/>
                <a:tab pos="3824288" algn="l"/>
                <a:tab pos="5260975" algn="l"/>
              </a:tabLst>
              <a:defRPr/>
            </a:pPr>
            <a:endParaRPr lang="en-US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5000"/>
              <a:buFont typeface="Wingdings" pitchFamily="2" charset="2"/>
              <a:buChar char="n"/>
              <a:tabLst>
                <a:tab pos="2054225" algn="l"/>
                <a:tab pos="3657600" algn="l"/>
                <a:tab pos="3824288" algn="l"/>
                <a:tab pos="5260975" algn="l"/>
              </a:tabLst>
              <a:defRPr/>
            </a:pPr>
            <a:r>
              <a:rPr lang="en-US" sz="2000" dirty="0">
                <a:latin typeface="+mn-lt"/>
                <a:cs typeface="+mn-cs"/>
              </a:rPr>
              <a:t>Brokerage, strategy, advisory, marketing, and regulatory assistance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5000"/>
              <a:buFont typeface="Wingdings" pitchFamily="2" charset="2"/>
              <a:buChar char="n"/>
              <a:tabLst>
                <a:tab pos="2054225" algn="l"/>
                <a:tab pos="3657600" algn="l"/>
                <a:tab pos="3824288" algn="l"/>
                <a:tab pos="5260975" algn="l"/>
              </a:tabLst>
              <a:defRPr/>
            </a:pPr>
            <a:endParaRPr lang="en-US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5000"/>
              <a:buFont typeface="Wingdings" pitchFamily="2" charset="2"/>
              <a:buChar char="n"/>
              <a:tabLst>
                <a:tab pos="2054225" algn="l"/>
                <a:tab pos="3657600" algn="l"/>
                <a:tab pos="3824288" algn="l"/>
                <a:tab pos="5260975" algn="l"/>
              </a:tabLst>
              <a:defRPr/>
            </a:pPr>
            <a:r>
              <a:rPr lang="en-US" sz="2000" dirty="0">
                <a:latin typeface="+mn-lt"/>
                <a:cs typeface="+mn-cs"/>
              </a:rPr>
              <a:t>Subsidiary </a:t>
            </a:r>
            <a:r>
              <a:rPr lang="en-US" sz="2000" dirty="0">
                <a:latin typeface="+mn-lt"/>
                <a:cs typeface="+mn-cs"/>
              </a:rPr>
              <a:t>of  Cantor </a:t>
            </a:r>
            <a:r>
              <a:rPr lang="en-US" sz="2000" dirty="0">
                <a:latin typeface="+mn-lt"/>
                <a:cs typeface="+mn-cs"/>
              </a:rPr>
              <a:t>Fitzgerald, global </a:t>
            </a:r>
            <a:r>
              <a:rPr lang="en-US" sz="2000" dirty="0">
                <a:latin typeface="+mn-lt"/>
                <a:cs typeface="+mn-cs"/>
              </a:rPr>
              <a:t>financial services firm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5000"/>
              <a:buFont typeface="Wingdings" pitchFamily="2" charset="2"/>
              <a:buChar char="n"/>
              <a:tabLst>
                <a:tab pos="2054225" algn="l"/>
                <a:tab pos="3657600" algn="l"/>
                <a:tab pos="3824288" algn="l"/>
                <a:tab pos="5260975" algn="l"/>
              </a:tabLst>
              <a:defRPr/>
            </a:pPr>
            <a:endParaRPr lang="en-US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5000"/>
              <a:buFont typeface="Wingdings" pitchFamily="2" charset="2"/>
              <a:buChar char="n"/>
              <a:tabLst>
                <a:tab pos="2054225" algn="l"/>
                <a:tab pos="3657600" algn="l"/>
                <a:tab pos="3824288" algn="l"/>
                <a:tab pos="5260975" algn="l"/>
              </a:tabLst>
              <a:defRPr/>
            </a:pPr>
            <a:r>
              <a:rPr lang="en-US" sz="2000" dirty="0">
                <a:latin typeface="+mn-lt"/>
                <a:cs typeface="+mn-cs"/>
              </a:rPr>
              <a:t>&gt; </a:t>
            </a:r>
            <a:r>
              <a:rPr lang="en-US" sz="2000" dirty="0">
                <a:latin typeface="+mn-lt"/>
                <a:cs typeface="+mn-cs"/>
              </a:rPr>
              <a:t>$10 billion environmental &amp; energy transactions</a:t>
            </a:r>
          </a:p>
          <a:p>
            <a:pPr marL="1033463" lvl="1" indent="-233363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0000"/>
              <a:buFont typeface="Courier New" pitchFamily="49" charset="0"/>
              <a:buChar char="o"/>
              <a:tabLst>
                <a:tab pos="2576513" algn="l"/>
                <a:tab pos="3824288" algn="l"/>
                <a:tab pos="5260975" algn="l"/>
              </a:tabLst>
              <a:defRPr/>
            </a:pPr>
            <a:r>
              <a:rPr lang="en-US" sz="1400" dirty="0">
                <a:latin typeface="+mn-lt"/>
                <a:cs typeface="+mn-cs"/>
              </a:rPr>
              <a:t>CARB CRTs &amp; CAs</a:t>
            </a:r>
            <a:r>
              <a:rPr lang="en-US" sz="1400" dirty="0">
                <a:latin typeface="+mn-lt"/>
                <a:cs typeface="+mn-cs"/>
              </a:rPr>
              <a:t>	SO2 EAs	NOx SIP Call	ERC </a:t>
            </a:r>
          </a:p>
          <a:p>
            <a:pPr marL="1033463" lvl="1" indent="-233363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0000"/>
              <a:buFont typeface="Courier New" pitchFamily="49" charset="0"/>
              <a:buChar char="o"/>
              <a:tabLst>
                <a:tab pos="2576513" algn="l"/>
                <a:tab pos="3824288" algn="l"/>
                <a:tab pos="5260975" algn="l"/>
              </a:tabLst>
              <a:defRPr/>
            </a:pPr>
            <a:r>
              <a:rPr lang="en-US" sz="1400" dirty="0">
                <a:latin typeface="+mn-lt"/>
                <a:cs typeface="+mn-cs"/>
              </a:rPr>
              <a:t>GHG VERs</a:t>
            </a:r>
            <a:r>
              <a:rPr lang="en-US" sz="1400" dirty="0">
                <a:latin typeface="+mn-lt"/>
                <a:cs typeface="+mn-cs"/>
              </a:rPr>
              <a:t>	RECLAIM	HGA	DERs</a:t>
            </a:r>
          </a:p>
          <a:p>
            <a:pPr marL="1033463" lvl="1" indent="-233363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0000"/>
              <a:buFont typeface="Courier New" pitchFamily="49" charset="0"/>
              <a:buChar char="o"/>
              <a:tabLst>
                <a:tab pos="2576513" algn="l"/>
                <a:tab pos="3824288" algn="l"/>
                <a:tab pos="5260975" algn="l"/>
              </a:tabLst>
              <a:defRPr/>
            </a:pPr>
            <a:r>
              <a:rPr lang="en-US" sz="1400" dirty="0">
                <a:latin typeface="+mn-lt"/>
                <a:cs typeface="+mn-cs"/>
              </a:rPr>
              <a:t>RGGI</a:t>
            </a:r>
            <a:r>
              <a:rPr lang="en-US" sz="1400" dirty="0">
                <a:latin typeface="+mn-lt"/>
                <a:cs typeface="+mn-cs"/>
              </a:rPr>
              <a:t>	RECs/ROCS	</a:t>
            </a:r>
            <a:r>
              <a:rPr lang="en-US" sz="1400" dirty="0">
                <a:latin typeface="+mn-lt"/>
                <a:cs typeface="+mn-cs"/>
              </a:rPr>
              <a:t>Biomass</a:t>
            </a:r>
            <a:r>
              <a:rPr lang="en-US" sz="1400" dirty="0">
                <a:latin typeface="+mn-lt"/>
                <a:cs typeface="+mn-cs"/>
              </a:rPr>
              <a:t>	VERs	</a:t>
            </a:r>
          </a:p>
          <a:p>
            <a:pPr marL="1033463" lvl="1" indent="-233363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0000"/>
              <a:buFont typeface="Courier New" pitchFamily="49" charset="0"/>
              <a:buChar char="o"/>
              <a:tabLst>
                <a:tab pos="2576513" algn="l"/>
                <a:tab pos="3824288" algn="l"/>
                <a:tab pos="5260975" algn="l"/>
              </a:tabLst>
              <a:defRPr/>
            </a:pPr>
            <a:r>
              <a:rPr lang="en-US" sz="1400" dirty="0">
                <a:latin typeface="+mn-lt"/>
                <a:cs typeface="+mn-cs"/>
              </a:rPr>
              <a:t>CERs</a:t>
            </a:r>
            <a:r>
              <a:rPr lang="en-US" sz="1400" dirty="0">
                <a:latin typeface="+mn-lt"/>
                <a:cs typeface="+mn-cs"/>
              </a:rPr>
              <a:t>	EU EAs	Wastewater</a:t>
            </a:r>
          </a:p>
          <a:p>
            <a:pPr marL="1033463" lvl="1" indent="-233363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0000"/>
              <a:buFont typeface="Courier New" pitchFamily="49" charset="0"/>
              <a:buChar char="o"/>
              <a:tabLst>
                <a:tab pos="2576513" algn="l"/>
                <a:tab pos="3824288" algn="l"/>
                <a:tab pos="5260975" algn="l"/>
              </a:tabLst>
              <a:defRPr/>
            </a:pPr>
            <a:r>
              <a:rPr lang="en-US" sz="1400" dirty="0">
                <a:latin typeface="+mn-lt"/>
                <a:cs typeface="+mn-cs"/>
              </a:rPr>
              <a:t>VCUs	ATUs</a:t>
            </a:r>
          </a:p>
          <a:p>
            <a:pPr marL="669925" lvl="1" indent="-325438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0000"/>
              <a:tabLst>
                <a:tab pos="2054225" algn="l"/>
                <a:tab pos="3657600" algn="l"/>
                <a:tab pos="3824288" algn="l"/>
                <a:tab pos="5260975" algn="l"/>
              </a:tabLst>
              <a:defRPr/>
            </a:pPr>
            <a:endParaRPr lang="en-US" sz="1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5000"/>
              <a:buFont typeface="Wingdings" pitchFamily="2" charset="2"/>
              <a:buChar char="n"/>
              <a:tabLst>
                <a:tab pos="2054225" algn="l"/>
                <a:tab pos="3657600" algn="l"/>
                <a:tab pos="3824288" algn="l"/>
                <a:tab pos="5260975" algn="l"/>
              </a:tabLst>
              <a:defRPr/>
            </a:pPr>
            <a:r>
              <a:rPr lang="en-US" sz="2000" dirty="0">
                <a:latin typeface="+mn-lt"/>
                <a:cs typeface="+mn-cs"/>
              </a:rPr>
              <a:t>Helping companies develop and </a:t>
            </a:r>
            <a:r>
              <a:rPr lang="en-US" sz="2000" dirty="0">
                <a:latin typeface="+mn-lt"/>
                <a:cs typeface="+mn-cs"/>
              </a:rPr>
              <a:t>implement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65000"/>
              <a:tabLst>
                <a:tab pos="2054225" algn="l"/>
                <a:tab pos="3657600" algn="l"/>
                <a:tab pos="3824288" algn="l"/>
                <a:tab pos="5260975" algn="l"/>
              </a:tabLst>
              <a:defRPr/>
            </a:pPr>
            <a:r>
              <a:rPr lang="en-US" sz="2000" dirty="0">
                <a:latin typeface="+mn-lt"/>
                <a:cs typeface="+mn-cs"/>
              </a:rPr>
              <a:t>      successful offset/carbon management </a:t>
            </a:r>
            <a:r>
              <a:rPr lang="en-US" sz="2000" dirty="0">
                <a:latin typeface="+mn-lt"/>
                <a:cs typeface="+mn-cs"/>
              </a:rPr>
              <a:t>strategies </a:t>
            </a:r>
          </a:p>
        </p:txBody>
      </p:sp>
      <p:graphicFrame>
        <p:nvGraphicFramePr>
          <p:cNvPr id="34" name="Content Placeholder 4"/>
          <p:cNvGraphicFramePr>
            <a:graphicFrameLocks/>
          </p:cNvGraphicFramePr>
          <p:nvPr/>
        </p:nvGraphicFramePr>
        <p:xfrm>
          <a:off x="6175168" y="2956955"/>
          <a:ext cx="2826327" cy="319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4" name="Picture 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A6666-F98F-4E68-BEFF-8648A912EBD7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75" y="1428750"/>
            <a:ext cx="20161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Litigation from</a:t>
            </a:r>
            <a:b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Market’s Perspective</a:t>
            </a:r>
            <a:endParaRPr lang="en-US" sz="40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478313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Key dates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Roller coaster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what’s EJ got to do with it?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it’s all over              what? we agree with them?!?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just show your homework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sun’s coming up tomorrow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other shoe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Betting on: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program	-  what’s creditable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start date	-  next lawsuit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Just give me certainty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Prohibition on speculation</a:t>
            </a:r>
          </a:p>
        </p:txBody>
      </p:sp>
      <p:pic>
        <p:nvPicPr>
          <p:cNvPr id="21508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0963" y="3856038"/>
            <a:ext cx="2713037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667000" y="2730500"/>
            <a:ext cx="825500" cy="1588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Potential Value of Traded</a:t>
            </a:r>
            <a:r>
              <a:rPr lang="en-US" sz="2400" b="1" baseline="100000">
                <a:solidFill>
                  <a:srgbClr val="FF0000"/>
                </a:solidFill>
                <a:latin typeface="Garamond" pitchFamily="18" charset="0"/>
              </a:rPr>
              <a:t>*</a:t>
            </a:r>
            <a:r>
              <a:rPr lang="en-US" sz="4000" b="1">
                <a:solidFill>
                  <a:srgbClr val="002060"/>
                </a:solidFill>
                <a:latin typeface="Garamond" pitchFamily="18" charset="0"/>
              </a:rPr>
              <a:t> Credits</a:t>
            </a:r>
            <a:endParaRPr lang="en-US" sz="4000">
              <a:solidFill>
                <a:srgbClr val="002060"/>
              </a:solidFill>
              <a:latin typeface="Garamond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066800"/>
          <a:ext cx="7315200" cy="4454525"/>
        </p:xfrm>
        <a:graphic>
          <a:graphicData uri="http://schemas.openxmlformats.org/drawingml/2006/table">
            <a:tbl>
              <a:tblPr/>
              <a:tblGrid>
                <a:gridCol w="1447800"/>
                <a:gridCol w="1147915"/>
                <a:gridCol w="960285"/>
                <a:gridCol w="177800"/>
                <a:gridCol w="1574800"/>
                <a:gridCol w="2006599"/>
              </a:tblGrid>
              <a:tr h="4326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Allowances</a:t>
                      </a:r>
                      <a:endParaRPr lang="en-US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2,186,079,000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2,336,957,000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648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Auction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Auctioned (est)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 Price (est)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 Value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532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Low (est)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r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$10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r"/>
                        </a:tabLs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$1,093,039,500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2532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High (est)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60%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r"/>
                        </a:tabLs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$70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r"/>
                        </a:tabLst>
                      </a:pPr>
                      <a:endParaRPr lang="en-US" sz="1800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$91,815,318,000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54969">
                <a:tc>
                  <a:txBody>
                    <a:bodyPr/>
                    <a:lstStyle/>
                    <a:p>
                      <a:endParaRPr lang="en-US" sz="1800" u="sng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800" u="sng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u="sng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u="sng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200,688,000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213,952,000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Price (est)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Sold (est)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 Value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32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Low (est)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$10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  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$2,006,880,000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32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High (est)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$70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$56,192,640,000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323"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323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Est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Value of Allowances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&amp;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2532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3,099,919,500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2532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800" dirty="0"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$148,007,958,000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22588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9" name="TextBox 6"/>
          <p:cNvSpPr txBox="1">
            <a:spLocks noChangeArrowheads="1"/>
          </p:cNvSpPr>
          <p:nvPr/>
        </p:nvSpPr>
        <p:spPr bwMode="auto">
          <a:xfrm>
            <a:off x="457200" y="5732463"/>
            <a:ext cx="601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* Excludes value of freely allocated emission allowances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10100" y="2997200"/>
            <a:ext cx="825500" cy="355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584700" y="3035300"/>
            <a:ext cx="914400" cy="368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97400" y="1168400"/>
            <a:ext cx="914400" cy="368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11700" y="1206500"/>
            <a:ext cx="825500" cy="355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" y="1448790"/>
          <a:ext cx="9143999" cy="464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0"/>
            <a:ext cx="944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Pre-June 29th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0"/>
            <a:ext cx="944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Post-June 29th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90600" y="5791200"/>
            <a:ext cx="457200" cy="152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-2700000">
            <a:off x="977900" y="5778500"/>
            <a:ext cx="457200" cy="152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0" y="427038"/>
            <a:ext cx="914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Allowances: 2,336,957,000</a:t>
            </a:r>
          </a:p>
          <a:p>
            <a:pPr algn="ctr"/>
            <a:r>
              <a:rPr lang="en-US" sz="1400">
                <a:latin typeface="Calibri" pitchFamily="34" charset="0"/>
              </a:rPr>
              <a:t>Offsets:  213,952,000</a:t>
            </a:r>
          </a:p>
          <a:p>
            <a:pPr algn="ctr"/>
            <a:r>
              <a:rPr lang="en-US" sz="1400">
                <a:latin typeface="Calibri" pitchFamily="34" charset="0"/>
              </a:rPr>
              <a:t>Reserve: 123,491,000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414647"/>
            <a:ext cx="91440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Allowances: </a:t>
            </a:r>
            <a:r>
              <a:rPr lang="en-US" sz="1400" strike="sngStrike" dirty="0">
                <a:latin typeface="+mn-lt"/>
                <a:cs typeface="+mn-cs"/>
              </a:rPr>
              <a:t>2,336,957,000 </a:t>
            </a:r>
            <a:r>
              <a:rPr lang="en-US" sz="1400" dirty="0">
                <a:solidFill>
                  <a:srgbClr val="FF0000"/>
                </a:solidFill>
                <a:latin typeface="+mn-lt"/>
                <a:cs typeface="+mn-cs"/>
              </a:rPr>
              <a:t> 2,186,079,000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Offsets:  </a:t>
            </a:r>
            <a:r>
              <a:rPr lang="en-US" sz="1400" strike="sngStrike" dirty="0">
                <a:latin typeface="+mn-lt"/>
                <a:cs typeface="+mn-cs"/>
              </a:rPr>
              <a:t>213,952,000</a:t>
            </a:r>
            <a:r>
              <a:rPr lang="en-US" sz="1400" dirty="0"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+mn-lt"/>
                <a:cs typeface="+mn-cs"/>
              </a:rPr>
              <a:t>200,688,000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Reserve: </a:t>
            </a:r>
            <a:r>
              <a:rPr lang="en-US" sz="1400" strike="sngStrike" dirty="0">
                <a:latin typeface="+mn-lt"/>
                <a:cs typeface="+mn-cs"/>
              </a:rPr>
              <a:t>123,491,000</a:t>
            </a:r>
            <a:r>
              <a:rPr lang="en-US" sz="1400" dirty="0">
                <a:latin typeface="+mn-lt"/>
                <a:cs typeface="+mn-cs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+mn-lt"/>
                <a:cs typeface="+mn-cs"/>
              </a:rPr>
              <a:t>121,833,000</a:t>
            </a:r>
            <a:endParaRPr lang="en-US" sz="14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4584" name="Picture 10" descr="CantorCO2e Logo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6019800"/>
            <a:ext cx="3657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0775" y="4654550"/>
            <a:ext cx="50641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5"/>
          <p:cNvSpPr/>
          <p:nvPr/>
        </p:nvSpPr>
        <p:spPr>
          <a:xfrm>
            <a:off x="1935679" y="439387"/>
            <a:ext cx="154378" cy="2101932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4154385" y="437408"/>
            <a:ext cx="154378" cy="2101932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6375072" y="449283"/>
            <a:ext cx="154378" cy="2101932"/>
          </a:xfrm>
          <a:prstGeom prst="leftBrace">
            <a:avLst/>
          </a:prstGeom>
          <a:ln w="25400"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9" name="TextBox 18"/>
          <p:cNvSpPr txBox="1">
            <a:spLocks noChangeArrowheads="1"/>
          </p:cNvSpPr>
          <p:nvPr/>
        </p:nvSpPr>
        <p:spPr bwMode="auto">
          <a:xfrm>
            <a:off x="1876425" y="105727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1</a:t>
            </a:r>
          </a:p>
        </p:txBody>
      </p:sp>
      <p:sp>
        <p:nvSpPr>
          <p:cNvPr id="24590" name="TextBox 19"/>
          <p:cNvSpPr txBox="1">
            <a:spLocks noChangeArrowheads="1"/>
          </p:cNvSpPr>
          <p:nvPr/>
        </p:nvSpPr>
        <p:spPr bwMode="auto">
          <a:xfrm>
            <a:off x="4083050" y="10668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2</a:t>
            </a:r>
          </a:p>
        </p:txBody>
      </p:sp>
      <p:sp>
        <p:nvSpPr>
          <p:cNvPr id="24591" name="TextBox 20"/>
          <p:cNvSpPr txBox="1">
            <a:spLocks noChangeArrowheads="1"/>
          </p:cNvSpPr>
          <p:nvPr/>
        </p:nvSpPr>
        <p:spPr bwMode="auto">
          <a:xfrm>
            <a:off x="6337300" y="1065213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>
                <a:latin typeface="Calibri" pitchFamily="34" charset="0"/>
              </a:rPr>
              <a:t> </a:t>
            </a: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1981200" y="1828800"/>
            <a:ext cx="5029200" cy="502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4572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200" b="1">
                <a:solidFill>
                  <a:schemeClr val="tx2"/>
                </a:solidFill>
                <a:latin typeface="Garamond" pitchFamily="18" charset="0"/>
              </a:rPr>
              <a:t>Declining </a:t>
            </a:r>
            <a:br>
              <a:rPr lang="en-US" sz="4200" b="1">
                <a:solidFill>
                  <a:schemeClr val="tx2"/>
                </a:solidFill>
                <a:latin typeface="Garamond" pitchFamily="18" charset="0"/>
              </a:rPr>
            </a:br>
            <a:r>
              <a:rPr lang="en-US" sz="4200" b="1">
                <a:solidFill>
                  <a:schemeClr val="tx2"/>
                </a:solidFill>
                <a:latin typeface="Garamond" pitchFamily="18" charset="0"/>
              </a:rPr>
              <a:t>Emissions Checkbook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1447800"/>
            <a:ext cx="4724400" cy="5181600"/>
            <a:chOff x="144" y="1232"/>
            <a:chExt cx="5472" cy="2992"/>
          </a:xfrm>
        </p:grpSpPr>
        <p:pic>
          <p:nvPicPr>
            <p:cNvPr id="25615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1232"/>
              <a:ext cx="5472" cy="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6" name="Rectangle 13"/>
            <p:cNvSpPr>
              <a:spLocks noChangeArrowheads="1"/>
            </p:cNvSpPr>
            <p:nvPr/>
          </p:nvSpPr>
          <p:spPr bwMode="auto">
            <a:xfrm>
              <a:off x="1632" y="3888"/>
              <a:ext cx="2400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648200" y="1447800"/>
            <a:ext cx="4495800" cy="5410200"/>
            <a:chOff x="144" y="1304"/>
            <a:chExt cx="5472" cy="3016"/>
          </a:xfrm>
        </p:grpSpPr>
        <p:pic>
          <p:nvPicPr>
            <p:cNvPr id="25613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1304"/>
              <a:ext cx="5472" cy="2964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5614" name="Rectangle 16"/>
            <p:cNvSpPr>
              <a:spLocks noChangeArrowheads="1"/>
            </p:cNvSpPr>
            <p:nvPr/>
          </p:nvSpPr>
          <p:spPr bwMode="auto">
            <a:xfrm>
              <a:off x="1632" y="3984"/>
              <a:ext cx="2400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5611" name="Rectangle 19"/>
          <p:cNvSpPr>
            <a:spLocks noChangeArrowheads="1"/>
          </p:cNvSpPr>
          <p:nvPr/>
        </p:nvSpPr>
        <p:spPr bwMode="auto">
          <a:xfrm>
            <a:off x="2286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4200" b="1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5612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6442075"/>
            <a:ext cx="2143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2"/>
                </a:solidFill>
                <a:latin typeface="Garamond" pitchFamily="18" charset="0"/>
              </a:rPr>
              <a:t>Market Participants</a:t>
            </a:r>
            <a:endParaRPr lang="en-US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60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3587750"/>
                <a:gridCol w="33210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Concerns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Compliance Buyers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Utilities/Power</a:t>
                      </a:r>
                    </a:p>
                    <a:p>
                      <a:pPr lvl="1"/>
                      <a:r>
                        <a:rPr lang="en-US" dirty="0" smtClean="0"/>
                        <a:t>Investor owned </a:t>
                      </a:r>
                    </a:p>
                    <a:p>
                      <a:pPr lvl="1"/>
                      <a:r>
                        <a:rPr lang="en-US" dirty="0" smtClean="0"/>
                        <a:t>Publically</a:t>
                      </a:r>
                      <a:r>
                        <a:rPr lang="en-US" baseline="0" dirty="0" smtClean="0"/>
                        <a:t> owned</a:t>
                      </a:r>
                    </a:p>
                    <a:p>
                      <a:pPr lvl="1"/>
                      <a:r>
                        <a:rPr lang="en-US" baseline="0" dirty="0" smtClean="0"/>
                        <a:t>Independent power producer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aseline="0" dirty="0" smtClean="0"/>
                        <a:t>Speculation?</a:t>
                      </a:r>
                    </a:p>
                    <a:p>
                      <a:pPr lvl="0"/>
                      <a:r>
                        <a:rPr lang="en-US" baseline="0" dirty="0" smtClean="0"/>
                        <a:t>Must sell 100% at auction</a:t>
                      </a:r>
                    </a:p>
                    <a:p>
                      <a:pPr lvl="0"/>
                      <a:r>
                        <a:rPr lang="en-US" baseline="0" dirty="0" smtClean="0"/>
                        <a:t>May keep allocations</a:t>
                      </a:r>
                    </a:p>
                    <a:p>
                      <a:pPr lvl="0"/>
                      <a:r>
                        <a:rPr lang="en-US" baseline="0" dirty="0" smtClean="0"/>
                        <a:t>100% short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Industrials (who gets what?)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Benchmarking</a:t>
                      </a:r>
                      <a:r>
                        <a:rPr lang="en-US" baseline="0" dirty="0" smtClean="0"/>
                        <a:t> (trench warfare)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Criteria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Double</a:t>
                      </a:r>
                      <a:r>
                        <a:rPr lang="en-US" baseline="0" dirty="0" smtClean="0"/>
                        <a:t> dip demand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Funds</a:t>
                      </a:r>
                    </a:p>
                    <a:p>
                      <a:r>
                        <a:rPr lang="en-US" dirty="0" smtClean="0"/>
                        <a:t>Commodity</a:t>
                      </a:r>
                      <a:r>
                        <a:rPr lang="en-US" baseline="0" dirty="0" smtClean="0"/>
                        <a:t> trading shops/banks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Oversight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Such</a:t>
                      </a:r>
                      <a:r>
                        <a:rPr lang="en-US" baseline="0" dirty="0" smtClean="0"/>
                        <a:t> as CantorCO2e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Oversight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 Ex,</a:t>
                      </a:r>
                      <a:r>
                        <a:rPr lang="en-US" baseline="0" dirty="0" smtClean="0"/>
                        <a:t> ICE</a:t>
                      </a:r>
                      <a:r>
                        <a:rPr lang="en-US" baseline="0" smtClean="0"/>
                        <a:t>, Pacific </a:t>
                      </a:r>
                      <a:r>
                        <a:rPr lang="en-US" baseline="0" dirty="0" smtClean="0"/>
                        <a:t>Carbon Ex, 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Auction</a:t>
                      </a:r>
                      <a:r>
                        <a:rPr lang="en-US" baseline="0" dirty="0" smtClean="0"/>
                        <a:t> Houses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2012,</a:t>
                      </a:r>
                      <a:r>
                        <a:rPr lang="en-US" baseline="0" dirty="0" smtClean="0"/>
                        <a:t> quarterly, rules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B42EC-A1C2-48AB-896E-1FBC2DA6127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6665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smtClean="0">
                <a:solidFill>
                  <a:schemeClr val="tx2"/>
                </a:solidFill>
                <a:latin typeface="Garamond" pitchFamily="18" charset="0"/>
              </a:rPr>
              <a:t>Transaction Types</a:t>
            </a:r>
            <a:endParaRPr lang="en-US" sz="4000" b="1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0825" y="1447800"/>
            <a:ext cx="8893175" cy="46847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Auctions</a:t>
            </a:r>
          </a:p>
          <a:p>
            <a:pPr fontAlgn="auto"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Spot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Stream </a:t>
            </a:r>
          </a:p>
          <a:p>
            <a:pPr fontAlgn="auto"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Swaps</a:t>
            </a:r>
          </a:p>
          <a:p>
            <a:pPr fontAlgn="auto"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Options</a:t>
            </a:r>
          </a:p>
          <a:p>
            <a:pPr fontAlgn="auto"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Firm delivery</a:t>
            </a:r>
          </a:p>
          <a:p>
            <a:pPr fontAlgn="auto"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Unit contingent</a:t>
            </a:r>
          </a:p>
          <a:p>
            <a:pPr fontAlgn="auto"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Guaranteed CARB </a:t>
            </a:r>
          </a:p>
          <a:p>
            <a:pPr lvl="1" fontAlgn="auto"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Offsets</a:t>
            </a:r>
          </a:p>
          <a:p>
            <a:pPr lvl="1" fontAlgn="auto">
              <a:spcAft>
                <a:spcPts val="600"/>
              </a:spcAft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Allowances</a:t>
            </a:r>
          </a:p>
          <a:p>
            <a:pPr fontAlgn="auto">
              <a:spcAft>
                <a:spcPts val="600"/>
              </a:spcAft>
              <a:buClr>
                <a:srgbClr val="003399"/>
              </a:buClr>
              <a:buFont typeface="Arial" pitchFamily="34" charset="0"/>
              <a:buNone/>
              <a:defRPr/>
            </a:pPr>
            <a:endPara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27651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6246813"/>
            <a:ext cx="3146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2025" y="1058863"/>
            <a:ext cx="27336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http://miamism.com/wp-content/uploads/m/blogs/miamism/opti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5038" y="3665538"/>
            <a:ext cx="312896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14888</TotalTime>
  <Words>861</Words>
  <Application>Microsoft Macintosh PowerPoint</Application>
  <PresentationFormat>On-screen Show (4:3)</PresentationFormat>
  <Paragraphs>313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Calibri</vt:lpstr>
      <vt:lpstr>Arial</vt:lpstr>
      <vt:lpstr>Garamond</vt:lpstr>
      <vt:lpstr>Times New Roman</vt:lpstr>
      <vt:lpstr>Wingdings</vt:lpstr>
      <vt:lpstr>Courier New</vt:lpstr>
      <vt:lpstr>Verdana</vt:lpstr>
      <vt:lpstr>ＭＳ Ｐゴシック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California Offsets Workshop Current State of the California  Carbon Market  August 8, 2011    Josh Margolis  jmargolis@cantorco2e.com  415-296-9359 </vt:lpstr>
      <vt:lpstr>Slide 2</vt:lpstr>
      <vt:lpstr>Slide 3</vt:lpstr>
      <vt:lpstr>Litigation from Market’s Perspective</vt:lpstr>
      <vt:lpstr>Slide 5</vt:lpstr>
      <vt:lpstr>Slide 6</vt:lpstr>
      <vt:lpstr> </vt:lpstr>
      <vt:lpstr>Market Participants</vt:lpstr>
      <vt:lpstr>Transaction Types</vt:lpstr>
      <vt:lpstr>Transaction Types</vt:lpstr>
      <vt:lpstr>Transaction Types</vt:lpstr>
      <vt:lpstr>Transaction Types</vt:lpstr>
      <vt:lpstr>Transaction Types</vt:lpstr>
      <vt:lpstr>Slide 14</vt:lpstr>
      <vt:lpstr>Slide 15</vt:lpstr>
      <vt:lpstr>Allowances vs Offsets</vt:lpstr>
      <vt:lpstr>Price Indications</vt:lpstr>
      <vt:lpstr>Price Indications</vt:lpstr>
      <vt:lpstr>Slide 19</vt:lpstr>
      <vt:lpstr>Slide 20</vt:lpstr>
      <vt:lpstr> </vt:lpstr>
    </vt:vector>
  </TitlesOfParts>
  <Company>Cantor Fitzgerald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ABedwell</dc:creator>
  <cp:lastModifiedBy>jlevin</cp:lastModifiedBy>
  <cp:revision>705</cp:revision>
  <dcterms:created xsi:type="dcterms:W3CDTF">2011-08-08T15:03:18Z</dcterms:created>
  <dcterms:modified xsi:type="dcterms:W3CDTF">2011-08-10T17:58:12Z</dcterms:modified>
</cp:coreProperties>
</file>